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0" r:id="rId2"/>
  </p:sldMasterIdLst>
  <p:notesMasterIdLst>
    <p:notesMasterId r:id="rId10"/>
  </p:notesMasterIdLst>
  <p:sldIdLst>
    <p:sldId id="256" r:id="rId3"/>
    <p:sldId id="257" r:id="rId4"/>
    <p:sldId id="258" r:id="rId5"/>
    <p:sldId id="259" r:id="rId6"/>
    <p:sldId id="260" r:id="rId7"/>
    <p:sldId id="261" r:id="rId8"/>
    <p:sldId id="262" r:id="rId9"/>
  </p:sldIdLst>
  <p:sldSz cx="12192000" cy="6858000"/>
  <p:notesSz cx="6858000" cy="9144000"/>
  <p:embeddedFontLst>
    <p:embeddedFont>
      <p:font typeface="Helvetica Neue" panose="02000503000000020004" pitchFamily="2" charset="0"/>
      <p:regular r:id="rId11"/>
      <p:bold r:id="rId12"/>
      <p:italic r:id="rId13"/>
      <p:boldItalic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j84X1lfS1YvCFv81XFPpI5CRTd6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28"/>
  </p:normalViewPr>
  <p:slideViewPr>
    <p:cSldViewPr snapToGrid="0">
      <p:cViewPr varScale="1">
        <p:scale>
          <a:sx n="98" d="100"/>
          <a:sy n="98" d="100"/>
        </p:scale>
        <p:origin x="23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3.fntdata"/><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font" Target="fonts/font2.fntdata"/><Relationship Id="rId17" Type="http://customschemas.google.com/relationships/presentationmetadata" Target="metadata"/><Relationship Id="rId2" Type="http://schemas.openxmlformats.org/officeDocument/2006/relationships/slideMaster" Target="slideMasters/slideMaster2.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1.fntdata"/><Relationship Id="rId5" Type="http://schemas.openxmlformats.org/officeDocument/2006/relationships/slide" Target="slides/slide3.xml"/><Relationship Id="rId10" Type="http://schemas.openxmlformats.org/officeDocument/2006/relationships/notesMaster" Target="notesMasters/notesMaster1.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07000" y="812520"/>
            <a:ext cx="5345280" cy="400896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756000" y="5078520"/>
            <a:ext cx="6047640" cy="4811040"/>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
        <p:cNvGrpSpPr/>
        <p:nvPr/>
      </p:nvGrpSpPr>
      <p:grpSpPr>
        <a:xfrm>
          <a:off x="0" y="0"/>
          <a:ext cx="0" cy="0"/>
          <a:chOff x="0" y="0"/>
          <a:chExt cx="0" cy="0"/>
        </a:xfrm>
      </p:grpSpPr>
      <p:sp>
        <p:nvSpPr>
          <p:cNvPr id="22" name="Google Shape;22;p1:notes"/>
          <p:cNvSpPr txBox="1">
            <a:spLocks noGrp="1"/>
          </p:cNvSpPr>
          <p:nvPr>
            <p:ph type="body" idx="1"/>
          </p:nvPr>
        </p:nvSpPr>
        <p:spPr>
          <a:xfrm>
            <a:off x="756000" y="5078520"/>
            <a:ext cx="6047640" cy="481104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23" name="Google Shape;23;p1:notes"/>
          <p:cNvSpPr>
            <a:spLocks noGrp="1" noRot="1" noChangeAspect="1"/>
          </p:cNvSpPr>
          <p:nvPr>
            <p:ph type="sldImg" idx="2"/>
          </p:nvPr>
        </p:nvSpPr>
        <p:spPr>
          <a:xfrm>
            <a:off x="217488" y="812800"/>
            <a:ext cx="7123112" cy="400843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Google Shape;29;p2:notes"/>
          <p:cNvSpPr txBox="1">
            <a:spLocks noGrp="1"/>
          </p:cNvSpPr>
          <p:nvPr>
            <p:ph type="body" idx="1"/>
          </p:nvPr>
        </p:nvSpPr>
        <p:spPr>
          <a:xfrm>
            <a:off x="756000" y="5078520"/>
            <a:ext cx="6047640" cy="481104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30" name="Google Shape;30;p2:notes"/>
          <p:cNvSpPr>
            <a:spLocks noGrp="1" noRot="1" noChangeAspect="1"/>
          </p:cNvSpPr>
          <p:nvPr>
            <p:ph type="sldImg" idx="2"/>
          </p:nvPr>
        </p:nvSpPr>
        <p:spPr>
          <a:xfrm>
            <a:off x="1107000" y="812520"/>
            <a:ext cx="5345280" cy="400896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
        <p:cNvGrpSpPr/>
        <p:nvPr/>
      </p:nvGrpSpPr>
      <p:grpSpPr>
        <a:xfrm>
          <a:off x="0" y="0"/>
          <a:ext cx="0" cy="0"/>
          <a:chOff x="0" y="0"/>
          <a:chExt cx="0" cy="0"/>
        </a:xfrm>
      </p:grpSpPr>
      <p:sp>
        <p:nvSpPr>
          <p:cNvPr id="35" name="Google Shape;35;p3:notes"/>
          <p:cNvSpPr txBox="1">
            <a:spLocks noGrp="1"/>
          </p:cNvSpPr>
          <p:nvPr>
            <p:ph type="body" idx="1"/>
          </p:nvPr>
        </p:nvSpPr>
        <p:spPr>
          <a:xfrm>
            <a:off x="685800" y="4400640"/>
            <a:ext cx="5486040" cy="3600000"/>
          </a:xfrm>
          <a:prstGeom prst="rect">
            <a:avLst/>
          </a:prstGeom>
          <a:noFill/>
          <a:ln>
            <a:noFill/>
          </a:ln>
        </p:spPr>
        <p:txBody>
          <a:bodyPr spcFirstLastPara="1" wrap="square" lIns="91425" tIns="45700" rIns="91425" bIns="45700" anchor="t" anchorCtr="0">
            <a:noAutofit/>
          </a:bodyPr>
          <a:lstStyle/>
          <a:p>
            <a:pPr marL="0" lvl="0" indent="0" algn="just" rtl="0">
              <a:lnSpc>
                <a:spcPct val="115000"/>
              </a:lnSpc>
              <a:spcBef>
                <a:spcPts val="1200"/>
              </a:spcBef>
              <a:spcAft>
                <a:spcPts val="0"/>
              </a:spcAft>
              <a:buClr>
                <a:schemeClr val="dk1"/>
              </a:buClr>
              <a:buSzPts val="1100"/>
              <a:buFont typeface="Arial"/>
              <a:buNone/>
            </a:pPr>
            <a:r>
              <a:rPr lang="fr-FR" sz="1100"/>
              <a:t>Le recherche spontanée comprend de nombreux cas de recherche familiale et de réunification. Les organisations devraient soutenir les pratiques de recherche existantes lorsqu’elles ne présentent pas de risque pour les ENAS. Pour soutenir les pratiques de recherche existantes :</a:t>
            </a:r>
            <a:endParaRPr sz="1100"/>
          </a:p>
          <a:p>
            <a:pPr marL="0" lvl="0" indent="-228600" algn="just" rtl="0">
              <a:lnSpc>
                <a:spcPct val="115000"/>
              </a:lnSpc>
              <a:spcBef>
                <a:spcPts val="1200"/>
              </a:spcBef>
              <a:spcAft>
                <a:spcPts val="0"/>
              </a:spcAft>
              <a:buClr>
                <a:schemeClr val="dk1"/>
              </a:buClr>
              <a:buSzPts val="1100"/>
              <a:buFont typeface="Arial"/>
              <a:buNone/>
            </a:pPr>
            <a:r>
              <a:rPr lang="fr-FR" sz="1000"/>
              <a:t>·</a:t>
            </a:r>
            <a:r>
              <a:rPr lang="fr-FR" sz="700">
                <a:latin typeface="Times New Roman"/>
                <a:ea typeface="Times New Roman"/>
                <a:cs typeface="Times New Roman"/>
                <a:sym typeface="Times New Roman"/>
              </a:rPr>
              <a:t>       - </a:t>
            </a:r>
            <a:r>
              <a:rPr lang="fr-FR" sz="1100"/>
              <a:t>Assurer une communication régulière (et des référencements, si nécessaire) avec les leaders communautaires qui effectuent une recherche spontanée.</a:t>
            </a:r>
            <a:endParaRPr sz="1100"/>
          </a:p>
          <a:p>
            <a:pPr marL="0" lvl="0" indent="-228600" algn="just" rtl="0">
              <a:lnSpc>
                <a:spcPct val="115000"/>
              </a:lnSpc>
              <a:spcBef>
                <a:spcPts val="1200"/>
              </a:spcBef>
              <a:spcAft>
                <a:spcPts val="0"/>
              </a:spcAft>
              <a:buClr>
                <a:schemeClr val="dk1"/>
              </a:buClr>
              <a:buSzPts val="1100"/>
              <a:buFont typeface="Arial"/>
              <a:buNone/>
            </a:pPr>
            <a:r>
              <a:rPr lang="fr-FR" sz="1000"/>
              <a:t>·</a:t>
            </a:r>
            <a:r>
              <a:rPr lang="fr-FR" sz="700">
                <a:latin typeface="Times New Roman"/>
                <a:ea typeface="Times New Roman"/>
                <a:cs typeface="Times New Roman"/>
                <a:sym typeface="Times New Roman"/>
              </a:rPr>
              <a:t>      -  </a:t>
            </a:r>
            <a:r>
              <a:rPr lang="fr-FR" sz="1100"/>
              <a:t>Demander aux leaders communautaires et aux chefs de clan d’être des points focaux pour la recherche basée sur la communauté, afin qu’ils puissent aider à localiser les proches de ces communautés ou clans.</a:t>
            </a:r>
            <a:endParaRPr sz="1100"/>
          </a:p>
          <a:p>
            <a:pPr marL="0" lvl="0" indent="-228600" algn="just" rtl="0">
              <a:lnSpc>
                <a:spcPct val="115000"/>
              </a:lnSpc>
              <a:spcBef>
                <a:spcPts val="1200"/>
              </a:spcBef>
              <a:spcAft>
                <a:spcPts val="0"/>
              </a:spcAft>
              <a:buClr>
                <a:schemeClr val="dk1"/>
              </a:buClr>
              <a:buSzPts val="1100"/>
              <a:buFont typeface="Arial"/>
              <a:buNone/>
            </a:pPr>
            <a:r>
              <a:rPr lang="fr-FR" sz="1000"/>
              <a:t>·</a:t>
            </a:r>
            <a:r>
              <a:rPr lang="fr-FR" sz="700">
                <a:latin typeface="Times New Roman"/>
                <a:ea typeface="Times New Roman"/>
                <a:cs typeface="Times New Roman"/>
                <a:sym typeface="Times New Roman"/>
              </a:rPr>
              <a:t>       - </a:t>
            </a:r>
            <a:r>
              <a:rPr lang="fr-FR" sz="1100"/>
              <a:t>Mettre en relation les communautés ou les enfants avec des ressources pour faciliter la recherche – par exemple, fournir un téléphone ou du crédit téléphonique à un enfant ou à un point focal communautaire pouvant aider à passer ou recevoir des appels pour les enfants et leurs familles.</a:t>
            </a:r>
            <a:endParaRPr sz="1100"/>
          </a:p>
          <a:p>
            <a:pPr marL="457200" lvl="0" indent="-298450" algn="just" rtl="0">
              <a:lnSpc>
                <a:spcPct val="115000"/>
              </a:lnSpc>
              <a:spcBef>
                <a:spcPts val="1200"/>
              </a:spcBef>
              <a:spcAft>
                <a:spcPts val="0"/>
              </a:spcAft>
              <a:buSzPts val="1100"/>
              <a:buChar char="-"/>
            </a:pPr>
            <a:r>
              <a:rPr lang="fr-FR" sz="1100"/>
              <a:t>Les organisations devraient travailler en étroite collaboration avec les communautés, dans la mesure du possible, pour garantir des méthodes complémentaires, éviter les processus parallèles de recherche familiale et établir des liens entre les méthodes formelles et informelles.</a:t>
            </a:r>
            <a:endParaRPr sz="1100"/>
          </a:p>
          <a:p>
            <a:pPr marL="50760" lvl="0" indent="0" algn="l" rtl="0">
              <a:lnSpc>
                <a:spcPct val="120000"/>
              </a:lnSpc>
              <a:spcBef>
                <a:spcPts val="1200"/>
              </a:spcBef>
              <a:spcAft>
                <a:spcPts val="0"/>
              </a:spcAft>
              <a:buClr>
                <a:schemeClr val="dk1"/>
              </a:buClr>
              <a:buSzPts val="1100"/>
              <a:buFont typeface="Arial"/>
              <a:buNone/>
            </a:pPr>
            <a:endParaRPr sz="1100">
              <a:solidFill>
                <a:srgbClr val="000000"/>
              </a:solidFill>
              <a:latin typeface="Helvetica Neue"/>
              <a:ea typeface="Helvetica Neue"/>
              <a:cs typeface="Helvetica Neue"/>
              <a:sym typeface="Helvetica Neue"/>
            </a:endParaRPr>
          </a:p>
        </p:txBody>
      </p:sp>
      <p:sp>
        <p:nvSpPr>
          <p:cNvPr id="36" name="Google Shape;36;p3:notes"/>
          <p:cNvSpPr>
            <a:spLocks noGrp="1" noRot="1" noChangeAspect="1"/>
          </p:cNvSpPr>
          <p:nvPr>
            <p:ph type="sldImg" idx="2"/>
          </p:nvPr>
        </p:nvSpPr>
        <p:spPr>
          <a:xfrm>
            <a:off x="685800" y="1143000"/>
            <a:ext cx="5486040" cy="308592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Google Shape;41;p4:notes"/>
          <p:cNvSpPr txBox="1">
            <a:spLocks noGrp="1"/>
          </p:cNvSpPr>
          <p:nvPr>
            <p:ph type="body" idx="1"/>
          </p:nvPr>
        </p:nvSpPr>
        <p:spPr>
          <a:xfrm>
            <a:off x="756000" y="5078520"/>
            <a:ext cx="6047640" cy="481104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42" name="Google Shape;42;p4:notes"/>
          <p:cNvSpPr>
            <a:spLocks noGrp="1" noRot="1" noChangeAspect="1"/>
          </p:cNvSpPr>
          <p:nvPr>
            <p:ph type="sldImg" idx="2"/>
          </p:nvPr>
        </p:nvSpPr>
        <p:spPr>
          <a:xfrm>
            <a:off x="1107000" y="812520"/>
            <a:ext cx="5345280" cy="400896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p5:notes"/>
          <p:cNvSpPr txBox="1">
            <a:spLocks noGrp="1"/>
          </p:cNvSpPr>
          <p:nvPr>
            <p:ph type="body" idx="1"/>
          </p:nvPr>
        </p:nvSpPr>
        <p:spPr>
          <a:xfrm>
            <a:off x="756000" y="5078520"/>
            <a:ext cx="6047640" cy="481104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51" name="Google Shape;51;p5:notes"/>
          <p:cNvSpPr>
            <a:spLocks noGrp="1" noRot="1" noChangeAspect="1"/>
          </p:cNvSpPr>
          <p:nvPr>
            <p:ph type="sldImg" idx="2"/>
          </p:nvPr>
        </p:nvSpPr>
        <p:spPr>
          <a:xfrm>
            <a:off x="1107000" y="812520"/>
            <a:ext cx="5345280" cy="400896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6:notes"/>
          <p:cNvSpPr txBox="1">
            <a:spLocks noGrp="1"/>
          </p:cNvSpPr>
          <p:nvPr>
            <p:ph type="body" idx="1"/>
          </p:nvPr>
        </p:nvSpPr>
        <p:spPr>
          <a:xfrm>
            <a:off x="756000" y="5078520"/>
            <a:ext cx="6047640" cy="481104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57" name="Google Shape;57;p6:notes"/>
          <p:cNvSpPr>
            <a:spLocks noGrp="1" noRot="1" noChangeAspect="1"/>
          </p:cNvSpPr>
          <p:nvPr>
            <p:ph type="sldImg" idx="2"/>
          </p:nvPr>
        </p:nvSpPr>
        <p:spPr>
          <a:xfrm>
            <a:off x="1107000" y="812520"/>
            <a:ext cx="5345280" cy="400896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7:notes"/>
          <p:cNvSpPr txBox="1">
            <a:spLocks noGrp="1"/>
          </p:cNvSpPr>
          <p:nvPr>
            <p:ph type="body" idx="1"/>
          </p:nvPr>
        </p:nvSpPr>
        <p:spPr>
          <a:xfrm>
            <a:off x="756000" y="5078520"/>
            <a:ext cx="6047640" cy="481104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sp>
        <p:nvSpPr>
          <p:cNvPr id="67" name="Google Shape;67;p7:notes"/>
          <p:cNvSpPr>
            <a:spLocks noGrp="1" noRot="1" noChangeAspect="1"/>
          </p:cNvSpPr>
          <p:nvPr>
            <p:ph type="sldImg" idx="2"/>
          </p:nvPr>
        </p:nvSpPr>
        <p:spPr>
          <a:xfrm>
            <a:off x="1107000" y="812520"/>
            <a:ext cx="5345280" cy="400896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tandard" type="title">
  <p:cSld name="TITLE">
    <p:spTree>
      <p:nvGrpSpPr>
        <p:cNvPr id="1" name="Shape 11"/>
        <p:cNvGrpSpPr/>
        <p:nvPr/>
      </p:nvGrpSpPr>
      <p:grpSpPr>
        <a:xfrm>
          <a:off x="0" y="0"/>
          <a:ext cx="0" cy="0"/>
          <a:chOff x="0" y="0"/>
          <a:chExt cx="0" cy="0"/>
        </a:xfrm>
      </p:grpSpPr>
      <p:sp>
        <p:nvSpPr>
          <p:cNvPr id="12" name="Google Shape;12;p9"/>
          <p:cNvSpPr txBox="1">
            <a:spLocks noGrp="1"/>
          </p:cNvSpPr>
          <p:nvPr>
            <p:ph type="title"/>
          </p:nvPr>
        </p:nvSpPr>
        <p:spPr>
          <a:xfrm>
            <a:off x="655920" y="365040"/>
            <a:ext cx="10515240" cy="1325160"/>
          </a:xfrm>
          <a:prstGeom prst="rect">
            <a:avLst/>
          </a:prstGeom>
          <a:noFill/>
          <a:ln>
            <a:noFill/>
          </a:ln>
        </p:spPr>
        <p:txBody>
          <a:bodyPr spcFirstLastPara="1" wrap="square" lIns="0" tIns="0" rIns="0" bIns="0" anchor="ctr" anchorCtr="0">
            <a:sp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9"/>
          <p:cNvSpPr txBox="1">
            <a:spLocks noGrp="1"/>
          </p:cNvSpPr>
          <p:nvPr>
            <p:ph type="subTitle" idx="1"/>
          </p:nvPr>
        </p:nvSpPr>
        <p:spPr>
          <a:xfrm>
            <a:off x="655920" y="1958040"/>
            <a:ext cx="10819800" cy="456120"/>
          </a:xfrm>
          <a:prstGeom prst="rect">
            <a:avLst/>
          </a:prstGeom>
          <a:noFill/>
          <a:ln>
            <a:noFill/>
          </a:ln>
        </p:spPr>
        <p:txBody>
          <a:bodyPr spcFirstLastPara="1" wrap="square" lIns="0" tIns="0" rIns="0" bIns="0" anchor="ctr" anchorCtr="0">
            <a:spAutoFit/>
          </a:bodyPr>
          <a:lstStyle>
            <a:lvl1pPr lvl="0" algn="l">
              <a:lnSpc>
                <a:spcPct val="90000"/>
              </a:lnSpc>
              <a:spcBef>
                <a:spcPts val="1000"/>
              </a:spcBef>
              <a:spcAft>
                <a:spcPts val="0"/>
              </a:spcAft>
              <a:buClr>
                <a:schemeClr val="dk1"/>
              </a:buClr>
              <a:buSzPts val="1800"/>
              <a:buChar char="•"/>
              <a:defRPr/>
            </a:lvl1pPr>
            <a:lvl2pPr lvl="1" algn="l">
              <a:lnSpc>
                <a:spcPct val="90000"/>
              </a:lnSpc>
              <a:spcBef>
                <a:spcPts val="500"/>
              </a:spcBef>
              <a:spcAft>
                <a:spcPts val="0"/>
              </a:spcAft>
              <a:buClr>
                <a:schemeClr val="dk1"/>
              </a:buClr>
              <a:buSzPts val="1800"/>
              <a:buChar char="•"/>
              <a:defRPr/>
            </a:lvl2pPr>
            <a:lvl3pPr lvl="2" algn="l">
              <a:lnSpc>
                <a:spcPct val="90000"/>
              </a:lnSpc>
              <a:spcBef>
                <a:spcPts val="500"/>
              </a:spcBef>
              <a:spcAft>
                <a:spcPts val="0"/>
              </a:spcAft>
              <a:buClr>
                <a:schemeClr val="dk1"/>
              </a:buClr>
              <a:buSzPts val="1800"/>
              <a:buChar char="•"/>
              <a:defRPr/>
            </a:lvl3pPr>
            <a:lvl4pPr lvl="3" algn="l">
              <a:lnSpc>
                <a:spcPct val="90000"/>
              </a:lnSpc>
              <a:spcBef>
                <a:spcPts val="500"/>
              </a:spcBef>
              <a:spcAft>
                <a:spcPts val="0"/>
              </a:spcAft>
              <a:buClr>
                <a:schemeClr val="dk1"/>
              </a:buClr>
              <a:buSzPts val="1800"/>
              <a:buChar char="•"/>
              <a:defRPr/>
            </a:lvl4pPr>
            <a:lvl5pPr lvl="4" algn="l">
              <a:lnSpc>
                <a:spcPct val="90000"/>
              </a:lnSpc>
              <a:spcBef>
                <a:spcPts val="500"/>
              </a:spcBef>
              <a:spcAft>
                <a:spcPts val="0"/>
              </a:spcAft>
              <a:buClr>
                <a:schemeClr val="dk1"/>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tandard 1" type="blank">
  <p:cSld name="BLANK">
    <p:spTree>
      <p:nvGrpSpPr>
        <p:cNvPr id="1" name="Shape 20"/>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noFill/>
        <a:effectLst/>
      </p:bgPr>
    </p:bg>
    <p:spTree>
      <p:nvGrpSpPr>
        <p:cNvPr id="1" name="Shape 5"/>
        <p:cNvGrpSpPr/>
        <p:nvPr/>
      </p:nvGrpSpPr>
      <p:grpSpPr>
        <a:xfrm>
          <a:off x="0" y="0"/>
          <a:ext cx="0" cy="0"/>
          <a:chOff x="0" y="0"/>
          <a:chExt cx="0" cy="0"/>
        </a:xfrm>
      </p:grpSpPr>
      <p:sp>
        <p:nvSpPr>
          <p:cNvPr id="6" name="Google Shape;6;p8"/>
          <p:cNvSpPr/>
          <p:nvPr/>
        </p:nvSpPr>
        <p:spPr>
          <a:xfrm>
            <a:off x="0" y="-360"/>
            <a:ext cx="12191760" cy="6857640"/>
          </a:xfrm>
          <a:prstGeom prst="rect">
            <a:avLst/>
          </a:prstGeom>
          <a:solidFill>
            <a:srgbClr val="95CD7A">
              <a:alpha val="72941"/>
            </a:srgbClr>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7" name="Google Shape;7;p8"/>
          <p:cNvSpPr txBox="1">
            <a:spLocks noGrp="1"/>
          </p:cNvSpPr>
          <p:nvPr>
            <p:ph type="body" idx="1"/>
          </p:nvPr>
        </p:nvSpPr>
        <p:spPr>
          <a:xfrm>
            <a:off x="1828080" y="2076840"/>
            <a:ext cx="8535600" cy="62748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 name="Google Shape;8;p8"/>
          <p:cNvSpPr txBox="1">
            <a:spLocks noGrp="1"/>
          </p:cNvSpPr>
          <p:nvPr>
            <p:ph type="body" idx="2"/>
          </p:nvPr>
        </p:nvSpPr>
        <p:spPr>
          <a:xfrm>
            <a:off x="1754280" y="3052080"/>
            <a:ext cx="8683200" cy="145548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9" name="Google Shape;9;p8"/>
          <p:cNvSpPr/>
          <p:nvPr/>
        </p:nvSpPr>
        <p:spPr>
          <a:xfrm>
            <a:off x="5083200" y="2704680"/>
            <a:ext cx="2025360" cy="118800"/>
          </a:xfrm>
          <a:prstGeom prst="rect">
            <a:avLst/>
          </a:prstGeom>
          <a:solidFill>
            <a:srgbClr val="0388C5"/>
          </a:solidFill>
          <a:ln>
            <a:noFill/>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FFFFFF"/>
              </a:solidFill>
              <a:latin typeface="Arial"/>
              <a:ea typeface="Arial"/>
              <a:cs typeface="Arial"/>
              <a:sym typeface="Arial"/>
            </a:endParaRPr>
          </a:p>
        </p:txBody>
      </p:sp>
      <p:sp>
        <p:nvSpPr>
          <p:cNvPr id="10" name="Google Shape;10;p8"/>
          <p:cNvSpPr txBox="1">
            <a:spLocks noGrp="1"/>
          </p:cNvSpPr>
          <p:nvPr>
            <p:ph type="title"/>
          </p:nvPr>
        </p:nvSpPr>
        <p:spPr>
          <a:xfrm>
            <a:off x="609480" y="273600"/>
            <a:ext cx="10972440" cy="114480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4"/>
        <p:cNvGrpSpPr/>
        <p:nvPr/>
      </p:nvGrpSpPr>
      <p:grpSpPr>
        <a:xfrm>
          <a:off x="0" y="0"/>
          <a:ext cx="0" cy="0"/>
          <a:chOff x="0" y="0"/>
          <a:chExt cx="0" cy="0"/>
        </a:xfrm>
      </p:grpSpPr>
      <p:sp>
        <p:nvSpPr>
          <p:cNvPr id="15" name="Google Shape;15;p10"/>
          <p:cNvSpPr txBox="1">
            <a:spLocks noGrp="1"/>
          </p:cNvSpPr>
          <p:nvPr>
            <p:ph type="title"/>
          </p:nvPr>
        </p:nvSpPr>
        <p:spPr>
          <a:xfrm>
            <a:off x="655920" y="365040"/>
            <a:ext cx="10515240" cy="132516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16" name="Google Shape;16;p10"/>
          <p:cNvCxnSpPr/>
          <p:nvPr/>
        </p:nvCxnSpPr>
        <p:spPr>
          <a:xfrm rot="10800000" flipH="1">
            <a:off x="655920" y="1635840"/>
            <a:ext cx="10820400" cy="34200"/>
          </a:xfrm>
          <a:prstGeom prst="bentConnector3">
            <a:avLst>
              <a:gd name="adj1" fmla="val 50001"/>
            </a:avLst>
          </a:prstGeom>
          <a:noFill/>
          <a:ln w="9525" cap="flat" cmpd="sng">
            <a:solidFill>
              <a:srgbClr val="94CC7A"/>
            </a:solidFill>
            <a:prstDash val="solid"/>
            <a:miter lim="8000"/>
            <a:headEnd type="none" w="sm" len="sm"/>
            <a:tailEnd type="none" w="sm" len="sm"/>
          </a:ln>
        </p:spPr>
      </p:cxnSp>
      <p:sp>
        <p:nvSpPr>
          <p:cNvPr id="17" name="Google Shape;17;p10"/>
          <p:cNvSpPr/>
          <p:nvPr/>
        </p:nvSpPr>
        <p:spPr>
          <a:xfrm>
            <a:off x="7858440" y="1589400"/>
            <a:ext cx="3616920" cy="91800"/>
          </a:xfrm>
          <a:prstGeom prst="rect">
            <a:avLst/>
          </a:prstGeom>
          <a:solidFill>
            <a:srgbClr val="94CC7A"/>
          </a:solidFill>
          <a:ln w="12600" cap="flat" cmpd="sng">
            <a:solidFill>
              <a:srgbClr val="94CC7A"/>
            </a:solidFill>
            <a:prstDash val="solid"/>
            <a:miter lim="8000"/>
            <a:headEnd type="none" w="sm" len="sm"/>
            <a:tailEnd type="none" w="sm" len="sm"/>
          </a:ln>
        </p:spPr>
        <p:txBody>
          <a:bodyPr spcFirstLastPara="1" wrap="square" lIns="91425" tIns="45700" rIns="91425" bIns="45700" anchor="ctr"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18" name="Google Shape;18;p10"/>
          <p:cNvSpPr txBox="1">
            <a:spLocks noGrp="1"/>
          </p:cNvSpPr>
          <p:nvPr>
            <p:ph type="body" idx="1"/>
          </p:nvPr>
        </p:nvSpPr>
        <p:spPr>
          <a:xfrm>
            <a:off x="655920" y="1971720"/>
            <a:ext cx="10819800" cy="4284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9" name="Google Shape;19;p10"/>
          <p:cNvSpPr txBox="1">
            <a:spLocks noGrp="1"/>
          </p:cNvSpPr>
          <p:nvPr>
            <p:ph type="body" idx="2"/>
          </p:nvPr>
        </p:nvSpPr>
        <p:spPr>
          <a:xfrm>
            <a:off x="655920" y="2614680"/>
            <a:ext cx="10819800" cy="372852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24"/>
        <p:cNvGrpSpPr/>
        <p:nvPr/>
      </p:nvGrpSpPr>
      <p:grpSpPr>
        <a:xfrm>
          <a:off x="0" y="0"/>
          <a:ext cx="0" cy="0"/>
          <a:chOff x="0" y="0"/>
          <a:chExt cx="0" cy="0"/>
        </a:xfrm>
      </p:grpSpPr>
      <p:sp>
        <p:nvSpPr>
          <p:cNvPr id="25" name="Google Shape;25;p1"/>
          <p:cNvSpPr txBox="1">
            <a:spLocks noGrp="1"/>
          </p:cNvSpPr>
          <p:nvPr>
            <p:ph type="body" idx="4294967295"/>
          </p:nvPr>
        </p:nvSpPr>
        <p:spPr>
          <a:xfrm>
            <a:off x="1754280" y="1641600"/>
            <a:ext cx="8609400" cy="1062720"/>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rgbClr val="000000"/>
              </a:buClr>
              <a:buSzPts val="1400"/>
              <a:buFont typeface="Arial"/>
              <a:buNone/>
            </a:pPr>
            <a:r>
              <a:rPr lang="fr-FR">
                <a:solidFill>
                  <a:schemeClr val="lt1"/>
                </a:solidFill>
                <a:latin typeface="Helvetica Neue"/>
                <a:ea typeface="Helvetica Neue"/>
                <a:cs typeface="Helvetica Neue"/>
                <a:sym typeface="Helvetica Neue"/>
              </a:rPr>
              <a:t>FORMATION DES FORMATEURS SUR LES </a:t>
            </a:r>
            <a:r>
              <a:rPr lang="fr-FR" i="0" u="none" strike="noStrike" cap="none">
                <a:solidFill>
                  <a:schemeClr val="lt1"/>
                </a:solidFill>
                <a:latin typeface="Helvetica Neue"/>
                <a:ea typeface="Helvetica Neue"/>
                <a:cs typeface="Helvetica Neue"/>
                <a:sym typeface="Helvetica Neue"/>
              </a:rPr>
              <a:t>ENAS </a:t>
            </a:r>
            <a:endParaRPr i="0" u="none" strike="noStrike" cap="none">
              <a:solidFill>
                <a:schemeClr val="lt1"/>
              </a:solidFill>
              <a:latin typeface="Helvetica Neue"/>
              <a:ea typeface="Helvetica Neue"/>
              <a:cs typeface="Helvetica Neue"/>
              <a:sym typeface="Helvetica Neue"/>
            </a:endParaRPr>
          </a:p>
          <a:p>
            <a:pPr marL="0" marR="0" lvl="0" indent="0" algn="ctr" rtl="0">
              <a:lnSpc>
                <a:spcPct val="90000"/>
              </a:lnSpc>
              <a:spcBef>
                <a:spcPts val="0"/>
              </a:spcBef>
              <a:spcAft>
                <a:spcPts val="0"/>
              </a:spcAft>
              <a:buClr>
                <a:srgbClr val="000000"/>
              </a:buClr>
              <a:buSzPts val="1400"/>
              <a:buFont typeface="Arial"/>
              <a:buNone/>
            </a:pPr>
            <a:r>
              <a:rPr lang="fr-FR" i="0" u="none" strike="noStrike" cap="none">
                <a:solidFill>
                  <a:schemeClr val="lt1"/>
                </a:solidFill>
                <a:latin typeface="Helvetica Neue"/>
                <a:ea typeface="Helvetica Neue"/>
                <a:cs typeface="Helvetica Neue"/>
                <a:sym typeface="Helvetica Neue"/>
              </a:rPr>
              <a:t>Module 3.4 – </a:t>
            </a:r>
            <a:r>
              <a:rPr lang="fr-FR">
                <a:solidFill>
                  <a:schemeClr val="lt1"/>
                </a:solidFill>
                <a:latin typeface="Helvetica Neue"/>
                <a:ea typeface="Helvetica Neue"/>
                <a:cs typeface="Helvetica Neue"/>
                <a:sym typeface="Helvetica Neue"/>
              </a:rPr>
              <a:t>Recherche</a:t>
            </a:r>
            <a:r>
              <a:rPr lang="fr-FR" i="0" u="none" strike="noStrike" cap="none">
                <a:solidFill>
                  <a:schemeClr val="lt1"/>
                </a:solidFill>
                <a:latin typeface="Helvetica Neue"/>
                <a:ea typeface="Helvetica Neue"/>
                <a:cs typeface="Helvetica Neue"/>
                <a:sym typeface="Helvetica Neue"/>
              </a:rPr>
              <a:t> </a:t>
            </a:r>
            <a:r>
              <a:rPr lang="fr-FR">
                <a:solidFill>
                  <a:schemeClr val="lt1"/>
                </a:solidFill>
                <a:latin typeface="Helvetica Neue"/>
                <a:ea typeface="Helvetica Neue"/>
                <a:cs typeface="Helvetica Neue"/>
                <a:sym typeface="Helvetica Neue"/>
              </a:rPr>
              <a:t>Familiale</a:t>
            </a:r>
            <a:endParaRPr i="0" u="none" strike="noStrike" cap="none">
              <a:solidFill>
                <a:schemeClr val="lt1"/>
              </a:solidFill>
              <a:latin typeface="Helvetica Neue"/>
              <a:ea typeface="Helvetica Neue"/>
              <a:cs typeface="Helvetica Neue"/>
              <a:sym typeface="Helvetica Neue"/>
            </a:endParaRPr>
          </a:p>
        </p:txBody>
      </p:sp>
      <p:sp>
        <p:nvSpPr>
          <p:cNvPr id="26" name="Google Shape;26;p1"/>
          <p:cNvSpPr txBox="1">
            <a:spLocks noGrp="1"/>
          </p:cNvSpPr>
          <p:nvPr>
            <p:ph type="body" idx="4294967295"/>
          </p:nvPr>
        </p:nvSpPr>
        <p:spPr>
          <a:xfrm>
            <a:off x="2293925" y="2981872"/>
            <a:ext cx="8683200" cy="2347500"/>
          </a:xfrm>
          <a:prstGeom prst="rect">
            <a:avLst/>
          </a:prstGeom>
          <a:noFill/>
          <a:ln>
            <a:noFill/>
          </a:ln>
        </p:spPr>
        <p:txBody>
          <a:bodyPr spcFirstLastPara="1" wrap="square" lIns="91425" tIns="45700" rIns="91425" bIns="45700" anchor="t" anchorCtr="0">
            <a:noAutofit/>
          </a:bodyPr>
          <a:lstStyle/>
          <a:p>
            <a:pPr marL="457200" marR="0" lvl="0" indent="-228240" algn="l" rtl="0">
              <a:lnSpc>
                <a:spcPct val="90000"/>
              </a:lnSpc>
              <a:spcBef>
                <a:spcPts val="0"/>
              </a:spcBef>
              <a:spcAft>
                <a:spcPts val="0"/>
              </a:spcAft>
              <a:buClr>
                <a:srgbClr val="000000"/>
              </a:buClr>
              <a:buSzPts val="1800"/>
              <a:buFont typeface="Calibri"/>
              <a:buNone/>
            </a:pPr>
            <a:r>
              <a:rPr lang="fr-FR" sz="1800" b="0" i="1" u="none" strike="noStrike" cap="none">
                <a:solidFill>
                  <a:schemeClr val="lt1"/>
                </a:solidFill>
                <a:latin typeface="Calibri"/>
                <a:ea typeface="Calibri"/>
                <a:cs typeface="Calibri"/>
                <a:sym typeface="Calibri"/>
              </a:rPr>
              <a:t>A la fin de cette session, les participants seront </a:t>
            </a:r>
            <a:r>
              <a:rPr lang="fr-FR" sz="1800" i="1">
                <a:solidFill>
                  <a:schemeClr val="lt1"/>
                </a:solidFill>
                <a:latin typeface="Calibri"/>
                <a:ea typeface="Calibri"/>
                <a:cs typeface="Calibri"/>
                <a:sym typeface="Calibri"/>
              </a:rPr>
              <a:t>en mesure </a:t>
            </a:r>
            <a:r>
              <a:rPr lang="fr-FR" sz="1800" b="0" i="1" u="none" strike="noStrike" cap="none">
                <a:solidFill>
                  <a:schemeClr val="lt1"/>
                </a:solidFill>
                <a:latin typeface="Calibri"/>
                <a:ea typeface="Calibri"/>
                <a:cs typeface="Calibri"/>
                <a:sym typeface="Calibri"/>
              </a:rPr>
              <a:t>de:</a:t>
            </a:r>
            <a:br>
              <a:rPr lang="fr-FR" sz="1800" b="0" i="0" u="none" strike="noStrike" cap="none">
                <a:solidFill>
                  <a:schemeClr val="lt1"/>
                </a:solidFill>
                <a:latin typeface="Arial"/>
                <a:ea typeface="Arial"/>
                <a:cs typeface="Arial"/>
                <a:sym typeface="Arial"/>
              </a:rPr>
            </a:br>
            <a:endParaRPr sz="1800" b="0" i="0" u="none" strike="noStrike" cap="none">
              <a:solidFill>
                <a:schemeClr val="lt1"/>
              </a:solidFill>
              <a:latin typeface="Arial"/>
              <a:ea typeface="Arial"/>
              <a:cs typeface="Arial"/>
              <a:sym typeface="Arial"/>
            </a:endParaRPr>
          </a:p>
          <a:p>
            <a:pPr marL="514440" marR="0" lvl="0" indent="-285480" algn="l" rtl="0">
              <a:lnSpc>
                <a:spcPct val="90000"/>
              </a:lnSpc>
              <a:spcBef>
                <a:spcPts val="0"/>
              </a:spcBef>
              <a:spcAft>
                <a:spcPts val="0"/>
              </a:spcAft>
              <a:buClr>
                <a:schemeClr val="lt1"/>
              </a:buClr>
              <a:buSzPts val="1800"/>
              <a:buFont typeface="Noto Sans Symbols"/>
              <a:buChar char="✔"/>
            </a:pPr>
            <a:r>
              <a:rPr lang="fr-FR" sz="1800" b="0" i="0" u="none" strike="noStrike" cap="none">
                <a:solidFill>
                  <a:schemeClr val="lt1"/>
                </a:solidFill>
                <a:latin typeface="Calibri"/>
                <a:ea typeface="Calibri"/>
                <a:cs typeface="Calibri"/>
                <a:sym typeface="Calibri"/>
              </a:rPr>
              <a:t>Décrire les méthodes de recherche familiale spontanées, informelles et formelles</a:t>
            </a:r>
            <a:br>
              <a:rPr lang="fr-FR" sz="1800" b="0" i="0" u="none" strike="noStrike" cap="none">
                <a:solidFill>
                  <a:schemeClr val="lt1"/>
                </a:solidFill>
                <a:latin typeface="Arial"/>
                <a:ea typeface="Arial"/>
                <a:cs typeface="Arial"/>
                <a:sym typeface="Arial"/>
              </a:rPr>
            </a:br>
            <a:r>
              <a:rPr lang="fr-FR" sz="1800" b="0" i="0" u="none" strike="noStrike" cap="none">
                <a:solidFill>
                  <a:schemeClr val="lt1"/>
                </a:solidFill>
                <a:latin typeface="Calibri"/>
                <a:ea typeface="Calibri"/>
                <a:cs typeface="Calibri"/>
                <a:sym typeface="Calibri"/>
              </a:rPr>
              <a:t> </a:t>
            </a:r>
            <a:endParaRPr sz="1800" b="0" i="0" u="none" strike="noStrike" cap="none">
              <a:solidFill>
                <a:schemeClr val="lt1"/>
              </a:solidFill>
              <a:latin typeface="Arial"/>
              <a:ea typeface="Arial"/>
              <a:cs typeface="Arial"/>
              <a:sym typeface="Arial"/>
            </a:endParaRPr>
          </a:p>
          <a:p>
            <a:pPr marL="514440" marR="0" lvl="0" indent="-285480" algn="l" rtl="0">
              <a:lnSpc>
                <a:spcPct val="90000"/>
              </a:lnSpc>
              <a:spcBef>
                <a:spcPts val="0"/>
              </a:spcBef>
              <a:spcAft>
                <a:spcPts val="0"/>
              </a:spcAft>
              <a:buClr>
                <a:schemeClr val="lt1"/>
              </a:buClr>
              <a:buSzPts val="1800"/>
              <a:buFont typeface="Noto Sans Symbols"/>
              <a:buChar char="✔"/>
            </a:pPr>
            <a:r>
              <a:rPr lang="fr-FR" sz="1800" b="0" i="0" u="none" strike="noStrike" cap="none">
                <a:solidFill>
                  <a:schemeClr val="lt1"/>
                </a:solidFill>
                <a:latin typeface="Calibri"/>
                <a:ea typeface="Calibri"/>
                <a:cs typeface="Calibri"/>
                <a:sym typeface="Calibri"/>
              </a:rPr>
              <a:t>Expliquer les bonnes pratiques </a:t>
            </a:r>
            <a:r>
              <a:rPr lang="fr-FR" sz="1800">
                <a:solidFill>
                  <a:schemeClr val="lt1"/>
                </a:solidFill>
                <a:latin typeface="Calibri"/>
                <a:ea typeface="Calibri"/>
                <a:cs typeface="Calibri"/>
                <a:sym typeface="Calibri"/>
              </a:rPr>
              <a:t>en matière de recherche familiale et de recherche </a:t>
            </a:r>
            <a:r>
              <a:rPr lang="fr-FR" sz="1800" b="0" i="0" u="none" strike="noStrike" cap="none">
                <a:solidFill>
                  <a:schemeClr val="lt1"/>
                </a:solidFill>
                <a:latin typeface="Calibri"/>
                <a:ea typeface="Calibri"/>
                <a:cs typeface="Calibri"/>
                <a:sym typeface="Calibri"/>
              </a:rPr>
              <a:t> transfrontali</a:t>
            </a:r>
            <a:r>
              <a:rPr lang="fr-FR" sz="1800">
                <a:solidFill>
                  <a:schemeClr val="lt1"/>
                </a:solidFill>
                <a:latin typeface="Calibri"/>
                <a:ea typeface="Calibri"/>
                <a:cs typeface="Calibri"/>
                <a:sym typeface="Calibri"/>
              </a:rPr>
              <a:t>ère</a:t>
            </a:r>
            <a:endParaRPr sz="1800" b="0" i="0" u="none" strike="noStrike" cap="none">
              <a:solidFill>
                <a:schemeClr val="lt1"/>
              </a:solidFill>
              <a:latin typeface="Arial"/>
              <a:ea typeface="Arial"/>
              <a:cs typeface="Arial"/>
              <a:sym typeface="Arial"/>
            </a:endParaRPr>
          </a:p>
          <a:p>
            <a:pPr marL="0" marR="0" lvl="0" indent="0" algn="ctr" rtl="0">
              <a:lnSpc>
                <a:spcPct val="90000"/>
              </a:lnSpc>
              <a:spcBef>
                <a:spcPts val="0"/>
              </a:spcBef>
              <a:spcAft>
                <a:spcPts val="0"/>
              </a:spcAft>
              <a:buClr>
                <a:schemeClr val="dk1"/>
              </a:buClr>
              <a:buSzPts val="1400"/>
              <a:buFont typeface="Arial"/>
              <a:buNone/>
            </a:pPr>
            <a:endParaRPr sz="1400" b="0" i="0" u="none" strike="noStrike" cap="none">
              <a:solidFill>
                <a:schemeClr val="lt1"/>
              </a:solidFill>
              <a:latin typeface="Arial"/>
              <a:ea typeface="Arial"/>
              <a:cs typeface="Arial"/>
              <a:sym typeface="Arial"/>
            </a:endParaRPr>
          </a:p>
        </p:txBody>
      </p:sp>
      <p:pic>
        <p:nvPicPr>
          <p:cNvPr id="3" name="Picture 2" descr="A black background with white text&#10;&#10;AI-generated content may be incorrect.">
            <a:extLst>
              <a:ext uri="{FF2B5EF4-FFF2-40B4-BE49-F238E27FC236}">
                <a16:creationId xmlns:a16="http://schemas.microsoft.com/office/drawing/2014/main" id="{7E818C31-3423-655A-ED0A-0AB62AF547F4}"/>
              </a:ext>
            </a:extLst>
          </p:cNvPr>
          <p:cNvPicPr>
            <a:picLocks noChangeAspect="1"/>
          </p:cNvPicPr>
          <p:nvPr/>
        </p:nvPicPr>
        <p:blipFill>
          <a:blip r:embed="rId3"/>
          <a:stretch>
            <a:fillRect/>
          </a:stretch>
        </p:blipFill>
        <p:spPr>
          <a:xfrm>
            <a:off x="7432766" y="5050291"/>
            <a:ext cx="4759234" cy="180770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Google Shape;32;p2"/>
          <p:cNvSpPr txBox="1">
            <a:spLocks noGrp="1"/>
          </p:cNvSpPr>
          <p:nvPr>
            <p:ph type="title" idx="4294967295"/>
          </p:nvPr>
        </p:nvSpPr>
        <p:spPr>
          <a:xfrm>
            <a:off x="655920" y="365040"/>
            <a:ext cx="10515240" cy="12189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fr-FR" sz="2700" b="1" i="0" u="none" strike="noStrike" cap="none">
                <a:solidFill>
                  <a:srgbClr val="000000"/>
                </a:solidFill>
                <a:latin typeface="Helvetica Neue"/>
                <a:ea typeface="Helvetica Neue"/>
                <a:cs typeface="Helvetica Neue"/>
                <a:sym typeface="Helvetica Neue"/>
              </a:rPr>
              <a:t>Définition de la </a:t>
            </a:r>
            <a:r>
              <a:rPr lang="fr-FR" sz="2700" b="1">
                <a:solidFill>
                  <a:srgbClr val="000000"/>
                </a:solidFill>
                <a:latin typeface="Helvetica Neue"/>
                <a:ea typeface="Helvetica Neue"/>
                <a:cs typeface="Helvetica Neue"/>
                <a:sym typeface="Helvetica Neue"/>
              </a:rPr>
              <a:t>Recherche </a:t>
            </a:r>
            <a:r>
              <a:rPr lang="fr-FR" sz="2700" b="1" i="0" u="none" strike="noStrike" cap="none">
                <a:solidFill>
                  <a:srgbClr val="000000"/>
                </a:solidFill>
                <a:latin typeface="Helvetica Neue"/>
                <a:ea typeface="Helvetica Neue"/>
                <a:cs typeface="Helvetica Neue"/>
                <a:sym typeface="Helvetica Neue"/>
              </a:rPr>
              <a:t>Famill</a:t>
            </a:r>
            <a:r>
              <a:rPr lang="fr-FR" sz="2700" b="1">
                <a:solidFill>
                  <a:srgbClr val="000000"/>
                </a:solidFill>
                <a:latin typeface="Helvetica Neue"/>
                <a:ea typeface="Helvetica Neue"/>
                <a:cs typeface="Helvetica Neue"/>
                <a:sym typeface="Helvetica Neue"/>
              </a:rPr>
              <a:t>iale</a:t>
            </a:r>
            <a:r>
              <a:rPr lang="fr-FR" sz="2700" b="1" i="0" u="none" strike="noStrike" cap="none">
                <a:solidFill>
                  <a:srgbClr val="000000"/>
                </a:solidFill>
                <a:latin typeface="Helvetica Neue"/>
                <a:ea typeface="Helvetica Neue"/>
                <a:cs typeface="Helvetica Neue"/>
                <a:sym typeface="Helvetica Neue"/>
              </a:rPr>
              <a:t> ?</a:t>
            </a:r>
            <a:br>
              <a:rPr lang="fr-FR" sz="1400" b="0" i="0" u="none" strike="noStrike" cap="none">
                <a:solidFill>
                  <a:schemeClr val="dk1"/>
                </a:solidFill>
                <a:latin typeface="Arial"/>
                <a:ea typeface="Arial"/>
                <a:cs typeface="Arial"/>
                <a:sym typeface="Arial"/>
              </a:rPr>
            </a:br>
            <a:endParaRPr sz="1400" b="0" i="0" u="none" strike="noStrike" cap="none">
              <a:solidFill>
                <a:srgbClr val="000000"/>
              </a:solidFill>
              <a:latin typeface="Arial"/>
              <a:ea typeface="Arial"/>
              <a:cs typeface="Arial"/>
              <a:sym typeface="Arial"/>
            </a:endParaRPr>
          </a:p>
        </p:txBody>
      </p:sp>
      <p:sp>
        <p:nvSpPr>
          <p:cNvPr id="33" name="Google Shape;33;p2"/>
          <p:cNvSpPr txBox="1">
            <a:spLocks noGrp="1"/>
          </p:cNvSpPr>
          <p:nvPr>
            <p:ph type="body" idx="4294967295"/>
          </p:nvPr>
        </p:nvSpPr>
        <p:spPr>
          <a:xfrm>
            <a:off x="655920" y="2028960"/>
            <a:ext cx="10819440" cy="4463640"/>
          </a:xfrm>
          <a:prstGeom prst="rect">
            <a:avLst/>
          </a:prstGeom>
          <a:noFill/>
          <a:ln>
            <a:noFill/>
          </a:ln>
        </p:spPr>
        <p:txBody>
          <a:bodyPr spcFirstLastPara="1" wrap="square" lIns="91425" tIns="45700" rIns="91425" bIns="45700" anchor="t" anchorCtr="0">
            <a:noAutofit/>
          </a:bodyPr>
          <a:lstStyle/>
          <a:p>
            <a:pPr marL="343080" marR="0" lvl="0" indent="-342720" algn="l" rtl="0">
              <a:lnSpc>
                <a:spcPct val="100000"/>
              </a:lnSpc>
              <a:spcBef>
                <a:spcPts val="0"/>
              </a:spcBef>
              <a:spcAft>
                <a:spcPts val="0"/>
              </a:spcAft>
              <a:buClr>
                <a:srgbClr val="02628C"/>
              </a:buClr>
              <a:buSzPts val="1080"/>
              <a:buFont typeface="Noto Sans Symbols"/>
              <a:buChar char="●"/>
            </a:pPr>
            <a:r>
              <a:rPr lang="fr-FR" sz="2400" b="1" i="1">
                <a:solidFill>
                  <a:srgbClr val="000000"/>
                </a:solidFill>
                <a:latin typeface="Calibri"/>
                <a:ea typeface="Calibri"/>
                <a:cs typeface="Calibri"/>
                <a:sym typeface="Calibri"/>
              </a:rPr>
              <a:t>La recherche familiale</a:t>
            </a:r>
            <a:r>
              <a:rPr lang="fr-FR" sz="2400" b="1" i="1" u="none" strike="noStrike" cap="none">
                <a:solidFill>
                  <a:srgbClr val="000000"/>
                </a:solidFill>
                <a:latin typeface="Calibri"/>
                <a:ea typeface="Calibri"/>
                <a:cs typeface="Calibri"/>
                <a:sym typeface="Calibri"/>
              </a:rPr>
              <a:t>,</a:t>
            </a:r>
            <a:r>
              <a:rPr lang="fr-FR" sz="2400" b="0" i="0" u="none" strike="noStrike" cap="none">
                <a:solidFill>
                  <a:srgbClr val="000000"/>
                </a:solidFill>
                <a:latin typeface="Calibri"/>
                <a:ea typeface="Calibri"/>
                <a:cs typeface="Calibri"/>
                <a:sym typeface="Calibri"/>
              </a:rPr>
              <a:t> dans le cas des enfants, est le processus </a:t>
            </a:r>
            <a:r>
              <a:rPr lang="fr-FR" sz="2400">
                <a:solidFill>
                  <a:srgbClr val="000000"/>
                </a:solidFill>
                <a:latin typeface="Calibri"/>
                <a:ea typeface="Calibri"/>
                <a:cs typeface="Calibri"/>
                <a:sym typeface="Calibri"/>
              </a:rPr>
              <a:t>consistant à </a:t>
            </a:r>
            <a:r>
              <a:rPr lang="fr-FR" sz="2400" b="0" i="0" u="none" strike="noStrike" cap="none">
                <a:solidFill>
                  <a:srgbClr val="000000"/>
                </a:solidFill>
                <a:latin typeface="Calibri"/>
                <a:ea typeface="Calibri"/>
                <a:cs typeface="Calibri"/>
                <a:sym typeface="Calibri"/>
              </a:rPr>
              <a:t>rechercher </a:t>
            </a:r>
            <a:r>
              <a:rPr lang="fr-FR" sz="2400">
                <a:solidFill>
                  <a:srgbClr val="000000"/>
                </a:solidFill>
                <a:latin typeface="Calibri"/>
                <a:ea typeface="Calibri"/>
                <a:cs typeface="Calibri"/>
                <a:sym typeface="Calibri"/>
              </a:rPr>
              <a:t>l</a:t>
            </a:r>
            <a:r>
              <a:rPr lang="fr-FR" sz="2400" b="0" i="0" u="none" strike="noStrike" cap="none">
                <a:solidFill>
                  <a:srgbClr val="000000"/>
                </a:solidFill>
                <a:latin typeface="Calibri"/>
                <a:ea typeface="Calibri"/>
                <a:cs typeface="Calibri"/>
                <a:sym typeface="Calibri"/>
              </a:rPr>
              <a:t>es membres de la famille ou </a:t>
            </a:r>
            <a:r>
              <a:rPr lang="fr-FR" sz="2400">
                <a:solidFill>
                  <a:srgbClr val="000000"/>
                </a:solidFill>
                <a:latin typeface="Calibri"/>
                <a:ea typeface="Calibri"/>
                <a:cs typeface="Calibri"/>
                <a:sym typeface="Calibri"/>
              </a:rPr>
              <a:t>l</a:t>
            </a:r>
            <a:r>
              <a:rPr lang="fr-FR" sz="2400" b="0" i="0" u="none" strike="noStrike" cap="none">
                <a:solidFill>
                  <a:srgbClr val="000000"/>
                </a:solidFill>
                <a:latin typeface="Calibri"/>
                <a:ea typeface="Calibri"/>
                <a:cs typeface="Calibri"/>
                <a:sym typeface="Calibri"/>
              </a:rPr>
              <a:t>es principaux responsables légaux ou coutumiers de l</a:t>
            </a:r>
            <a:r>
              <a:rPr lang="fr-FR" sz="2400">
                <a:solidFill>
                  <a:srgbClr val="000000"/>
                </a:solidFill>
                <a:latin typeface="Calibri"/>
                <a:ea typeface="Calibri"/>
                <a:cs typeface="Calibri"/>
                <a:sym typeface="Calibri"/>
              </a:rPr>
              <a:t>’enfant</a:t>
            </a:r>
            <a:r>
              <a:rPr lang="fr-FR" sz="2400" b="0" i="0" u="none" strike="noStrike" cap="none">
                <a:solidFill>
                  <a:srgbClr val="000000"/>
                </a:solidFill>
                <a:latin typeface="Calibri"/>
                <a:ea typeface="Calibri"/>
                <a:cs typeface="Calibri"/>
                <a:sym typeface="Calibri"/>
              </a:rPr>
              <a:t>.</a:t>
            </a:r>
            <a:endParaRPr sz="2400" b="0" i="0" u="none" strike="noStrike" cap="none">
              <a:solidFill>
                <a:srgbClr val="000000"/>
              </a:solidFill>
              <a:latin typeface="Arial"/>
              <a:ea typeface="Arial"/>
              <a:cs typeface="Arial"/>
              <a:sym typeface="Arial"/>
            </a:endParaRPr>
          </a:p>
          <a:p>
            <a:pPr marL="343080" marR="0" lvl="0" indent="-342720" algn="l" rtl="0">
              <a:lnSpc>
                <a:spcPct val="100000"/>
              </a:lnSpc>
              <a:spcBef>
                <a:spcPts val="1001"/>
              </a:spcBef>
              <a:spcAft>
                <a:spcPts val="0"/>
              </a:spcAft>
              <a:buClr>
                <a:srgbClr val="02628C"/>
              </a:buClr>
              <a:buSzPts val="1080"/>
              <a:buFont typeface="Noto Sans Symbols"/>
              <a:buChar char="●"/>
            </a:pPr>
            <a:r>
              <a:rPr lang="fr-FR" sz="2400" b="0" i="0" u="none" strike="noStrike" cap="none">
                <a:solidFill>
                  <a:srgbClr val="000000"/>
                </a:solidFill>
                <a:latin typeface="Calibri"/>
                <a:ea typeface="Calibri"/>
                <a:cs typeface="Calibri"/>
                <a:sym typeface="Calibri"/>
              </a:rPr>
              <a:t>L'objectif de </a:t>
            </a:r>
            <a:r>
              <a:rPr lang="fr-FR" sz="2400">
                <a:solidFill>
                  <a:srgbClr val="000000"/>
                </a:solidFill>
                <a:latin typeface="Calibri"/>
                <a:ea typeface="Calibri"/>
                <a:cs typeface="Calibri"/>
                <a:sym typeface="Calibri"/>
              </a:rPr>
              <a:t>cette</a:t>
            </a:r>
            <a:r>
              <a:rPr lang="fr-FR" sz="2400" b="0" i="0" u="none" strike="noStrike" cap="none">
                <a:solidFill>
                  <a:srgbClr val="000000"/>
                </a:solidFill>
                <a:latin typeface="Calibri"/>
                <a:ea typeface="Calibri"/>
                <a:cs typeface="Calibri"/>
                <a:sym typeface="Calibri"/>
              </a:rPr>
              <a:t> recherche est de trouver une solution de prise en charge familiale à long terme qui soit « dans l'intérêt supérieur de l'enfant ».</a:t>
            </a:r>
            <a:endParaRPr sz="2400" b="0" i="0" u="none" strike="noStrike" cap="none">
              <a:solidFill>
                <a:srgbClr val="000000"/>
              </a:solidFill>
              <a:latin typeface="Arial"/>
              <a:ea typeface="Arial"/>
              <a:cs typeface="Arial"/>
              <a:sym typeface="Arial"/>
            </a:endParaRPr>
          </a:p>
          <a:p>
            <a:pPr marL="343080" marR="0" lvl="0" indent="-342720" algn="l" rtl="0">
              <a:lnSpc>
                <a:spcPct val="100000"/>
              </a:lnSpc>
              <a:spcBef>
                <a:spcPts val="1001"/>
              </a:spcBef>
              <a:spcAft>
                <a:spcPts val="0"/>
              </a:spcAft>
              <a:buClr>
                <a:srgbClr val="02628C"/>
              </a:buClr>
              <a:buSzPts val="1080"/>
              <a:buFont typeface="Noto Sans Symbols"/>
              <a:buChar char="●"/>
            </a:pPr>
            <a:r>
              <a:rPr lang="fr-FR" sz="2400">
                <a:solidFill>
                  <a:srgbClr val="000000"/>
                </a:solidFill>
                <a:latin typeface="Calibri"/>
                <a:ea typeface="Calibri"/>
                <a:cs typeface="Calibri"/>
                <a:sym typeface="Calibri"/>
              </a:rPr>
              <a:t>Il s’agit généralement de la r</a:t>
            </a:r>
            <a:r>
              <a:rPr lang="fr-FR" sz="2400" b="0" i="0" u="none" strike="noStrike" cap="none">
                <a:solidFill>
                  <a:srgbClr val="000000"/>
                </a:solidFill>
                <a:latin typeface="Calibri"/>
                <a:ea typeface="Calibri"/>
                <a:cs typeface="Calibri"/>
                <a:sym typeface="Calibri"/>
              </a:rPr>
              <a:t>éunification avec les parents ou d'autres proches, bien que d'autres solutions durables puissent être envisagées </a:t>
            </a:r>
            <a:r>
              <a:rPr lang="fr-FR" sz="2400">
                <a:solidFill>
                  <a:srgbClr val="000000"/>
                </a:solidFill>
                <a:latin typeface="Calibri"/>
                <a:ea typeface="Calibri"/>
                <a:cs typeface="Calibri"/>
                <a:sym typeface="Calibri"/>
              </a:rPr>
              <a:t>selon l</a:t>
            </a:r>
            <a:r>
              <a:rPr lang="fr-FR" sz="2400" b="0" i="0" u="none" strike="noStrike" cap="none">
                <a:solidFill>
                  <a:srgbClr val="000000"/>
                </a:solidFill>
                <a:latin typeface="Calibri"/>
                <a:ea typeface="Calibri"/>
                <a:cs typeface="Calibri"/>
                <a:sym typeface="Calibri"/>
              </a:rPr>
              <a:t>es souhaits de l'enfant et ce qui est jugé être dans son intérêt supérieur.</a:t>
            </a:r>
            <a:endParaRPr sz="2400" b="0" i="0" u="none" strike="noStrike" cap="none">
              <a:solidFill>
                <a:srgbClr val="000000"/>
              </a:solidFill>
              <a:latin typeface="Arial"/>
              <a:ea typeface="Arial"/>
              <a:cs typeface="Arial"/>
              <a:sym typeface="Arial"/>
            </a:endParaRPr>
          </a:p>
          <a:p>
            <a:pPr marL="343080" marR="0" lvl="0" indent="-342720" algn="l" rtl="0">
              <a:lnSpc>
                <a:spcPct val="100000"/>
              </a:lnSpc>
              <a:spcBef>
                <a:spcPts val="1001"/>
              </a:spcBef>
              <a:spcAft>
                <a:spcPts val="0"/>
              </a:spcAft>
              <a:buClr>
                <a:srgbClr val="02628C"/>
              </a:buClr>
              <a:buSzPts val="1080"/>
              <a:buFont typeface="Noto Sans Symbols"/>
              <a:buChar char="●"/>
            </a:pPr>
            <a:r>
              <a:rPr lang="fr-FR" sz="2400" b="0" i="0" u="none" strike="noStrike" cap="none">
                <a:solidFill>
                  <a:srgbClr val="000000"/>
                </a:solidFill>
                <a:latin typeface="Calibri"/>
                <a:ea typeface="Calibri"/>
                <a:cs typeface="Calibri"/>
                <a:sym typeface="Calibri"/>
              </a:rPr>
              <a:t>Ce terme désigne également la recherche d</a:t>
            </a:r>
            <a:r>
              <a:rPr lang="fr-FR" sz="2400">
                <a:solidFill>
                  <a:srgbClr val="000000"/>
                </a:solidFill>
                <a:latin typeface="Calibri"/>
                <a:ea typeface="Calibri"/>
                <a:cs typeface="Calibri"/>
                <a:sym typeface="Calibri"/>
              </a:rPr>
              <a:t>es </a:t>
            </a:r>
            <a:r>
              <a:rPr lang="fr-FR" sz="2400" b="0" i="0" u="none" strike="noStrike" cap="none">
                <a:solidFill>
                  <a:srgbClr val="000000"/>
                </a:solidFill>
                <a:latin typeface="Calibri"/>
                <a:ea typeface="Calibri"/>
                <a:cs typeface="Calibri"/>
                <a:sym typeface="Calibri"/>
              </a:rPr>
              <a:t>enfants </a:t>
            </a:r>
            <a:r>
              <a:rPr lang="fr-FR" sz="2400">
                <a:solidFill>
                  <a:srgbClr val="000000"/>
                </a:solidFill>
                <a:latin typeface="Calibri"/>
                <a:ea typeface="Calibri"/>
                <a:cs typeface="Calibri"/>
                <a:sym typeface="Calibri"/>
              </a:rPr>
              <a:t>par </a:t>
            </a:r>
            <a:r>
              <a:rPr lang="fr-FR" sz="2400" b="0" i="0" u="none" strike="noStrike" cap="none">
                <a:solidFill>
                  <a:srgbClr val="000000"/>
                </a:solidFill>
                <a:latin typeface="Calibri"/>
                <a:ea typeface="Calibri"/>
                <a:cs typeface="Calibri"/>
                <a:sym typeface="Calibri"/>
              </a:rPr>
              <a:t>leurs parents.</a:t>
            </a:r>
            <a:endParaRPr sz="2400" b="0" i="0" u="none" strike="noStrike" cap="none">
              <a:solidFill>
                <a:srgbClr val="000000"/>
              </a:solidFill>
              <a:latin typeface="Arial"/>
              <a:ea typeface="Arial"/>
              <a:cs typeface="Arial"/>
              <a:sym typeface="Arial"/>
            </a:endParaRPr>
          </a:p>
          <a:p>
            <a:pPr marL="228600" marR="0" lvl="0" indent="-103680" algn="l" rtl="0">
              <a:lnSpc>
                <a:spcPct val="70000"/>
              </a:lnSpc>
              <a:spcBef>
                <a:spcPts val="1001"/>
              </a:spcBef>
              <a:spcAft>
                <a:spcPts val="0"/>
              </a:spcAft>
              <a:buClr>
                <a:schemeClr val="dk1"/>
              </a:buClr>
              <a:buSzPts val="1960"/>
              <a:buFont typeface="Arial"/>
              <a:buNone/>
            </a:pPr>
            <a:endParaRPr sz="196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Google Shape;38;p3"/>
          <p:cNvSpPr txBox="1">
            <a:spLocks noGrp="1"/>
          </p:cNvSpPr>
          <p:nvPr>
            <p:ph type="title" idx="4294967295"/>
          </p:nvPr>
        </p:nvSpPr>
        <p:spPr>
          <a:xfrm>
            <a:off x="655920" y="365040"/>
            <a:ext cx="10515240" cy="13251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fr-FR" sz="2800" b="1" i="0" u="none" strike="noStrike" cap="none">
                <a:solidFill>
                  <a:srgbClr val="000000"/>
                </a:solidFill>
                <a:latin typeface="Helvetica Neue"/>
                <a:ea typeface="Helvetica Neue"/>
                <a:cs typeface="Helvetica Neue"/>
                <a:sym typeface="Helvetica Neue"/>
              </a:rPr>
              <a:t>R</a:t>
            </a:r>
            <a:r>
              <a:rPr lang="fr-FR" sz="2800" b="1">
                <a:solidFill>
                  <a:srgbClr val="000000"/>
                </a:solidFill>
                <a:latin typeface="Helvetica Neue"/>
                <a:ea typeface="Helvetica Neue"/>
                <a:cs typeface="Helvetica Neue"/>
                <a:sym typeface="Helvetica Neue"/>
              </a:rPr>
              <a:t>echerche</a:t>
            </a:r>
            <a:r>
              <a:rPr lang="fr-FR" sz="2800" b="1" i="0" u="none" strike="noStrike" cap="none">
                <a:solidFill>
                  <a:srgbClr val="000000"/>
                </a:solidFill>
                <a:latin typeface="Helvetica Neue"/>
                <a:ea typeface="Helvetica Neue"/>
                <a:cs typeface="Helvetica Neue"/>
                <a:sym typeface="Helvetica Neue"/>
              </a:rPr>
              <a:t> Spontanée</a:t>
            </a:r>
            <a:br>
              <a:rPr lang="fr-FR" sz="1400" b="0" i="0" u="none" strike="noStrike" cap="none">
                <a:solidFill>
                  <a:schemeClr val="dk1"/>
                </a:solidFill>
                <a:latin typeface="Arial"/>
                <a:ea typeface="Arial"/>
                <a:cs typeface="Arial"/>
                <a:sym typeface="Arial"/>
              </a:rPr>
            </a:br>
            <a:endParaRPr sz="1400" b="0" i="0" u="none" strike="noStrike" cap="none">
              <a:solidFill>
                <a:srgbClr val="000000"/>
              </a:solidFill>
              <a:latin typeface="Arial"/>
              <a:ea typeface="Arial"/>
              <a:cs typeface="Arial"/>
              <a:sym typeface="Arial"/>
            </a:endParaRPr>
          </a:p>
        </p:txBody>
      </p:sp>
      <p:sp>
        <p:nvSpPr>
          <p:cNvPr id="39" name="Google Shape;39;p3"/>
          <p:cNvSpPr txBox="1">
            <a:spLocks noGrp="1"/>
          </p:cNvSpPr>
          <p:nvPr>
            <p:ph type="body" idx="4294967295"/>
          </p:nvPr>
        </p:nvSpPr>
        <p:spPr>
          <a:xfrm>
            <a:off x="655925" y="1773726"/>
            <a:ext cx="11164800" cy="5361600"/>
          </a:xfrm>
          <a:prstGeom prst="rect">
            <a:avLst/>
          </a:prstGeom>
          <a:noFill/>
          <a:ln>
            <a:noFill/>
          </a:ln>
        </p:spPr>
        <p:txBody>
          <a:bodyPr spcFirstLastPara="1" wrap="square" lIns="91425" tIns="45700" rIns="91425" bIns="45700" anchor="t" anchorCtr="0">
            <a:noAutofit/>
          </a:bodyPr>
          <a:lstStyle/>
          <a:p>
            <a:pPr marL="432000" marR="0" lvl="0" indent="0" algn="l" rtl="0">
              <a:lnSpc>
                <a:spcPct val="120000"/>
              </a:lnSpc>
              <a:spcBef>
                <a:spcPts val="0"/>
              </a:spcBef>
              <a:spcAft>
                <a:spcPts val="0"/>
              </a:spcAft>
              <a:buClr>
                <a:srgbClr val="000000"/>
              </a:buClr>
              <a:buSzPts val="2600"/>
              <a:buFont typeface="Arial"/>
              <a:buNone/>
            </a:pPr>
            <a:r>
              <a:rPr lang="fr-FR" sz="2400" b="0" i="0" u="none" strike="noStrike" cap="none">
                <a:solidFill>
                  <a:srgbClr val="000000"/>
                </a:solidFill>
                <a:latin typeface="Calibri"/>
                <a:ea typeface="Calibri"/>
                <a:cs typeface="Calibri"/>
                <a:sym typeface="Calibri"/>
              </a:rPr>
              <a:t>Pour soutenir les pratiques de </a:t>
            </a:r>
            <a:r>
              <a:rPr lang="fr-FR" sz="2400">
                <a:solidFill>
                  <a:srgbClr val="000000"/>
                </a:solidFill>
                <a:latin typeface="Calibri"/>
                <a:ea typeface="Calibri"/>
                <a:cs typeface="Calibri"/>
                <a:sym typeface="Calibri"/>
              </a:rPr>
              <a:t>recherche </a:t>
            </a:r>
            <a:r>
              <a:rPr lang="fr-FR" sz="2400" b="0" i="0" u="none" strike="noStrike" cap="none">
                <a:solidFill>
                  <a:srgbClr val="000000"/>
                </a:solidFill>
                <a:latin typeface="Calibri"/>
                <a:ea typeface="Calibri"/>
                <a:cs typeface="Calibri"/>
                <a:sym typeface="Calibri"/>
              </a:rPr>
              <a:t>existantes :</a:t>
            </a:r>
            <a:endParaRPr sz="2400" b="0" i="0" u="none" strike="noStrike" cap="none">
              <a:solidFill>
                <a:srgbClr val="000000"/>
              </a:solidFill>
              <a:latin typeface="Arial"/>
              <a:ea typeface="Arial"/>
              <a:cs typeface="Arial"/>
              <a:sym typeface="Arial"/>
            </a:endParaRPr>
          </a:p>
          <a:p>
            <a:pPr marL="457200" marR="0" lvl="0" indent="-417500" algn="l" rtl="0">
              <a:lnSpc>
                <a:spcPct val="120000"/>
              </a:lnSpc>
              <a:spcBef>
                <a:spcPts val="1000"/>
              </a:spcBef>
              <a:spcAft>
                <a:spcPts val="0"/>
              </a:spcAft>
              <a:buClr>
                <a:srgbClr val="02628C"/>
              </a:buClr>
              <a:buSzPts val="970"/>
              <a:buFont typeface="Noto Sans Symbols"/>
              <a:buChar char="●"/>
            </a:pPr>
            <a:r>
              <a:rPr lang="fr-FR" sz="2400" b="0" i="0" u="none" strike="noStrike" cap="none">
                <a:solidFill>
                  <a:srgbClr val="000000"/>
                </a:solidFill>
                <a:latin typeface="Calibri"/>
                <a:ea typeface="Calibri"/>
                <a:cs typeface="Calibri"/>
                <a:sym typeface="Calibri"/>
              </a:rPr>
              <a:t>Assurer une communication régulière (et des référencements, si nécessaire) avec les leaders communautaires qui procèdent à un</a:t>
            </a:r>
            <a:r>
              <a:rPr lang="fr-FR" sz="2400">
                <a:solidFill>
                  <a:srgbClr val="000000"/>
                </a:solidFill>
                <a:latin typeface="Calibri"/>
                <a:ea typeface="Calibri"/>
                <a:cs typeface="Calibri"/>
                <a:sym typeface="Calibri"/>
              </a:rPr>
              <a:t>e recherche spontanée</a:t>
            </a:r>
            <a:r>
              <a:rPr lang="fr-FR" sz="2400" b="0" i="0" u="none" strike="noStrike" cap="none">
                <a:solidFill>
                  <a:srgbClr val="000000"/>
                </a:solidFill>
                <a:latin typeface="Calibri"/>
                <a:ea typeface="Calibri"/>
                <a:cs typeface="Calibri"/>
                <a:sym typeface="Calibri"/>
              </a:rPr>
              <a:t>.</a:t>
            </a:r>
            <a:endParaRPr sz="2400" b="0" i="0" u="none" strike="noStrike" cap="none">
              <a:solidFill>
                <a:srgbClr val="000000"/>
              </a:solidFill>
              <a:latin typeface="Arial"/>
              <a:ea typeface="Arial"/>
              <a:cs typeface="Arial"/>
              <a:sym typeface="Arial"/>
            </a:endParaRPr>
          </a:p>
          <a:p>
            <a:pPr marL="457200" marR="0" lvl="0" indent="-417500" algn="l" rtl="0">
              <a:lnSpc>
                <a:spcPct val="120000"/>
              </a:lnSpc>
              <a:spcBef>
                <a:spcPts val="1000"/>
              </a:spcBef>
              <a:spcAft>
                <a:spcPts val="0"/>
              </a:spcAft>
              <a:buClr>
                <a:srgbClr val="02628C"/>
              </a:buClr>
              <a:buSzPts val="2010"/>
              <a:buFont typeface="Arial"/>
              <a:buChar char="•"/>
            </a:pPr>
            <a:r>
              <a:rPr lang="fr-FR" sz="2400" b="0" i="0" u="none" strike="noStrike" cap="none">
                <a:solidFill>
                  <a:srgbClr val="000000"/>
                </a:solidFill>
                <a:latin typeface="Calibri"/>
                <a:ea typeface="Calibri"/>
                <a:cs typeface="Calibri"/>
                <a:sym typeface="Calibri"/>
              </a:rPr>
              <a:t>Demander aux leaders communautaires et aux anciens du clan </a:t>
            </a:r>
            <a:r>
              <a:rPr lang="fr-FR" sz="2400">
                <a:solidFill>
                  <a:srgbClr val="000000"/>
                </a:solidFill>
                <a:latin typeface="Calibri"/>
                <a:ea typeface="Calibri"/>
                <a:cs typeface="Calibri"/>
                <a:sym typeface="Calibri"/>
              </a:rPr>
              <a:t>de servir de </a:t>
            </a:r>
            <a:r>
              <a:rPr lang="fr-FR" sz="2400" b="0" i="0" u="none" strike="noStrike" cap="none">
                <a:solidFill>
                  <a:srgbClr val="000000"/>
                </a:solidFill>
                <a:latin typeface="Calibri"/>
                <a:ea typeface="Calibri"/>
                <a:cs typeface="Calibri"/>
                <a:sym typeface="Calibri"/>
              </a:rPr>
              <a:t>points focaux </a:t>
            </a:r>
            <a:r>
              <a:rPr lang="fr-FR" sz="2400">
                <a:solidFill>
                  <a:srgbClr val="000000"/>
                </a:solidFill>
                <a:latin typeface="Calibri"/>
                <a:ea typeface="Calibri"/>
                <a:cs typeface="Calibri"/>
                <a:sym typeface="Calibri"/>
              </a:rPr>
              <a:t>pour </a:t>
            </a:r>
            <a:r>
              <a:rPr lang="fr-FR" sz="2400" b="0" i="0" u="none" strike="noStrike" cap="none">
                <a:solidFill>
                  <a:srgbClr val="000000"/>
                </a:solidFill>
                <a:latin typeface="Calibri"/>
                <a:ea typeface="Calibri"/>
                <a:cs typeface="Calibri"/>
                <a:sym typeface="Calibri"/>
              </a:rPr>
              <a:t> la recherche communautaire.</a:t>
            </a:r>
            <a:endParaRPr sz="2400" b="0" i="0" u="none" strike="noStrike" cap="none">
              <a:solidFill>
                <a:srgbClr val="000000"/>
              </a:solidFill>
              <a:latin typeface="Arial"/>
              <a:ea typeface="Arial"/>
              <a:cs typeface="Arial"/>
              <a:sym typeface="Arial"/>
            </a:endParaRPr>
          </a:p>
          <a:p>
            <a:pPr marL="457200" marR="0" lvl="0" indent="-417500" algn="l" rtl="0">
              <a:lnSpc>
                <a:spcPct val="120000"/>
              </a:lnSpc>
              <a:spcBef>
                <a:spcPts val="1000"/>
              </a:spcBef>
              <a:spcAft>
                <a:spcPts val="0"/>
              </a:spcAft>
              <a:buClr>
                <a:srgbClr val="02628C"/>
              </a:buClr>
              <a:buSzPts val="970"/>
              <a:buFont typeface="Noto Sans Symbols"/>
              <a:buChar char="●"/>
            </a:pPr>
            <a:r>
              <a:rPr lang="fr-FR" sz="2400" b="0" i="0" u="none" strike="noStrike" cap="none">
                <a:solidFill>
                  <a:srgbClr val="000000"/>
                </a:solidFill>
                <a:latin typeface="Calibri"/>
                <a:ea typeface="Calibri"/>
                <a:cs typeface="Calibri"/>
                <a:sym typeface="Calibri"/>
              </a:rPr>
              <a:t>Mettre en relation les communautés ou les enfants avec des ressources nécessaires afin de faciliter l</a:t>
            </a:r>
            <a:r>
              <a:rPr lang="fr-FR" sz="2400">
                <a:solidFill>
                  <a:srgbClr val="000000"/>
                </a:solidFill>
                <a:latin typeface="Calibri"/>
                <a:ea typeface="Calibri"/>
                <a:cs typeface="Calibri"/>
                <a:sym typeface="Calibri"/>
              </a:rPr>
              <a:t>a recherche</a:t>
            </a:r>
            <a:r>
              <a:rPr lang="fr-FR" sz="2400" b="0" i="0" u="none" strike="noStrike" cap="none">
                <a:solidFill>
                  <a:srgbClr val="000000"/>
                </a:solidFill>
                <a:latin typeface="Calibri"/>
                <a:ea typeface="Calibri"/>
                <a:cs typeface="Calibri"/>
                <a:sym typeface="Calibri"/>
              </a:rPr>
              <a:t>.</a:t>
            </a:r>
            <a:endParaRPr sz="2400" b="0" i="0" u="none" strike="noStrike" cap="none">
              <a:solidFill>
                <a:srgbClr val="000000"/>
              </a:solidFill>
              <a:latin typeface="Arial"/>
              <a:ea typeface="Arial"/>
              <a:cs typeface="Arial"/>
              <a:sym typeface="Arial"/>
            </a:endParaRPr>
          </a:p>
          <a:p>
            <a:pPr marL="457200" marR="0" lvl="0" indent="-417500" algn="l" rtl="0">
              <a:lnSpc>
                <a:spcPct val="120000"/>
              </a:lnSpc>
              <a:spcBef>
                <a:spcPts val="1000"/>
              </a:spcBef>
              <a:spcAft>
                <a:spcPts val="0"/>
              </a:spcAft>
              <a:buClr>
                <a:srgbClr val="02628C"/>
              </a:buClr>
              <a:buSzPts val="970"/>
              <a:buFont typeface="Noto Sans Symbols"/>
              <a:buChar char="●"/>
            </a:pPr>
            <a:r>
              <a:rPr lang="fr-FR" sz="2400" b="0" i="0" u="none" strike="noStrike" cap="none">
                <a:solidFill>
                  <a:srgbClr val="000000"/>
                </a:solidFill>
                <a:latin typeface="Calibri"/>
                <a:ea typeface="Calibri"/>
                <a:cs typeface="Calibri"/>
                <a:sym typeface="Calibri"/>
              </a:rPr>
              <a:t>Travailler en étroite collaboration avec les communautés, dans la mesure du possible, afin d</a:t>
            </a:r>
            <a:r>
              <a:rPr lang="fr-FR" sz="2400">
                <a:solidFill>
                  <a:srgbClr val="000000"/>
                </a:solidFill>
                <a:latin typeface="Calibri"/>
                <a:ea typeface="Calibri"/>
                <a:cs typeface="Calibri"/>
                <a:sym typeface="Calibri"/>
              </a:rPr>
              <a:t>’assurer </a:t>
            </a:r>
            <a:r>
              <a:rPr lang="fr-FR" sz="2400" b="0" i="0" u="none" strike="noStrike" cap="none">
                <a:solidFill>
                  <a:srgbClr val="000000"/>
                </a:solidFill>
                <a:latin typeface="Calibri"/>
                <a:ea typeface="Calibri"/>
                <a:cs typeface="Calibri"/>
                <a:sym typeface="Calibri"/>
              </a:rPr>
              <a:t>la complémentarité des méthodes, éviter les processus parallèles de recherche </a:t>
            </a:r>
            <a:r>
              <a:rPr lang="fr-FR" sz="2400">
                <a:solidFill>
                  <a:srgbClr val="000000"/>
                </a:solidFill>
                <a:latin typeface="Calibri"/>
                <a:ea typeface="Calibri"/>
                <a:cs typeface="Calibri"/>
                <a:sym typeface="Calibri"/>
              </a:rPr>
              <a:t>familiale</a:t>
            </a:r>
            <a:r>
              <a:rPr lang="fr-FR" sz="2400" b="0" i="0" u="none" strike="noStrike" cap="none">
                <a:solidFill>
                  <a:srgbClr val="000000"/>
                </a:solidFill>
                <a:latin typeface="Calibri"/>
                <a:ea typeface="Calibri"/>
                <a:cs typeface="Calibri"/>
                <a:sym typeface="Calibri"/>
              </a:rPr>
              <a:t> et établir des liens </a:t>
            </a:r>
            <a:r>
              <a:rPr lang="fr-FR" sz="2400">
                <a:solidFill>
                  <a:srgbClr val="000000"/>
                </a:solidFill>
                <a:latin typeface="Calibri"/>
                <a:ea typeface="Calibri"/>
                <a:cs typeface="Calibri"/>
                <a:sym typeface="Calibri"/>
              </a:rPr>
              <a:t>entre les approches </a:t>
            </a:r>
            <a:r>
              <a:rPr lang="fr-FR" sz="2400" b="0" i="0" u="none" strike="noStrike" cap="none">
                <a:solidFill>
                  <a:srgbClr val="000000"/>
                </a:solidFill>
                <a:latin typeface="Calibri"/>
                <a:ea typeface="Calibri"/>
                <a:cs typeface="Calibri"/>
                <a:sym typeface="Calibri"/>
              </a:rPr>
              <a:t>formelles et informelles.</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grpSp>
        <p:nvGrpSpPr>
          <p:cNvPr id="44" name="Google Shape;44;p4"/>
          <p:cNvGrpSpPr/>
          <p:nvPr/>
        </p:nvGrpSpPr>
        <p:grpSpPr>
          <a:xfrm>
            <a:off x="655560" y="1841040"/>
            <a:ext cx="10911300" cy="4525200"/>
            <a:chOff x="655560" y="1841040"/>
            <a:chExt cx="10911300" cy="4525200"/>
          </a:xfrm>
        </p:grpSpPr>
        <p:sp>
          <p:nvSpPr>
            <p:cNvPr id="45" name="Google Shape;45;p4"/>
            <p:cNvSpPr/>
            <p:nvPr/>
          </p:nvSpPr>
          <p:spPr>
            <a:xfrm>
              <a:off x="655560" y="1841040"/>
              <a:ext cx="10911240" cy="448092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46" name="Google Shape;46;p4"/>
            <p:cNvSpPr txBox="1"/>
            <p:nvPr/>
          </p:nvSpPr>
          <p:spPr>
            <a:xfrm>
              <a:off x="655560" y="1841040"/>
              <a:ext cx="10911300" cy="4525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800" b="1" u="none" strike="noStrike">
                  <a:solidFill>
                    <a:srgbClr val="000000"/>
                  </a:solidFill>
                  <a:latin typeface="Calibri"/>
                  <a:ea typeface="Calibri"/>
                  <a:cs typeface="Calibri"/>
                  <a:sym typeface="Calibri"/>
                </a:rPr>
                <a:t>Réfléchissez </a:t>
              </a:r>
              <a:r>
                <a:rPr lang="fr-FR" sz="1800" b="0" u="none" strike="noStrike">
                  <a:solidFill>
                    <a:srgbClr val="000000"/>
                  </a:solidFill>
                  <a:latin typeface="Calibri"/>
                  <a:ea typeface="Calibri"/>
                  <a:cs typeface="Calibri"/>
                  <a:sym typeface="Calibri"/>
                </a:rPr>
                <a:t>à la Méthode Formelle de </a:t>
              </a:r>
              <a:r>
                <a:rPr lang="fr-FR" sz="1800">
                  <a:latin typeface="Calibri"/>
                  <a:ea typeface="Calibri"/>
                  <a:cs typeface="Calibri"/>
                  <a:sym typeface="Calibri"/>
                </a:rPr>
                <a:t>recherche familiale qui a été </a:t>
              </a:r>
              <a:r>
                <a:rPr lang="fr-FR" sz="1800" b="0" u="none" strike="noStrike">
                  <a:solidFill>
                    <a:srgbClr val="000000"/>
                  </a:solidFill>
                  <a:latin typeface="Calibri"/>
                  <a:ea typeface="Calibri"/>
                  <a:cs typeface="Calibri"/>
                  <a:sym typeface="Calibri"/>
                </a:rPr>
                <a:t>attribuée à votre groupe.</a:t>
              </a: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br>
                <a:rPr lang="fr-FR" sz="1800">
                  <a:solidFill>
                    <a:schemeClr val="dk1"/>
                  </a:solidFill>
                  <a:latin typeface="Arial"/>
                  <a:ea typeface="Arial"/>
                  <a:cs typeface="Arial"/>
                  <a:sym typeface="Arial"/>
                </a:rPr>
              </a:br>
              <a:r>
                <a:rPr lang="fr-FR" sz="1800" b="1" u="none" strike="noStrike">
                  <a:solidFill>
                    <a:srgbClr val="000000"/>
                  </a:solidFill>
                  <a:latin typeface="Calibri"/>
                  <a:ea typeface="Calibri"/>
                  <a:cs typeface="Calibri"/>
                  <a:sym typeface="Calibri"/>
                </a:rPr>
                <a:t>Référez-vous </a:t>
              </a:r>
              <a:r>
                <a:rPr lang="fr-FR" sz="1800" b="0" u="none" strike="noStrike">
                  <a:solidFill>
                    <a:srgbClr val="000000"/>
                  </a:solidFill>
                  <a:latin typeface="Calibri"/>
                  <a:ea typeface="Calibri"/>
                  <a:cs typeface="Calibri"/>
                  <a:sym typeface="Calibri"/>
                </a:rPr>
                <a:t>à la page </a:t>
              </a:r>
              <a:r>
                <a:rPr lang="fr-FR" sz="1800">
                  <a:latin typeface="Calibri"/>
                  <a:ea typeface="Calibri"/>
                  <a:cs typeface="Calibri"/>
                  <a:sym typeface="Calibri"/>
                </a:rPr>
                <a:t>230 du</a:t>
              </a:r>
              <a:r>
                <a:rPr lang="fr-FR" sz="1800" b="0" u="none" strike="noStrike">
                  <a:solidFill>
                    <a:srgbClr val="000000"/>
                  </a:solidFill>
                  <a:latin typeface="Calibri"/>
                  <a:ea typeface="Calibri"/>
                  <a:cs typeface="Calibri"/>
                  <a:sym typeface="Calibri"/>
                </a:rPr>
                <a:t> </a:t>
              </a:r>
              <a:r>
                <a:rPr lang="fr-FR" sz="1800" b="1" i="1" u="none" strike="noStrike">
                  <a:solidFill>
                    <a:srgbClr val="000000"/>
                  </a:solidFill>
                  <a:latin typeface="Calibri"/>
                  <a:ea typeface="Calibri"/>
                  <a:cs typeface="Calibri"/>
                  <a:sym typeface="Calibri"/>
                </a:rPr>
                <a:t>Manuel </a:t>
              </a:r>
              <a:r>
                <a:rPr lang="fr-FR" sz="1800" b="1" i="1">
                  <a:latin typeface="Calibri"/>
                  <a:ea typeface="Calibri"/>
                  <a:cs typeface="Calibri"/>
                  <a:sym typeface="Calibri"/>
                </a:rPr>
                <a:t>, </a:t>
              </a:r>
              <a:r>
                <a:rPr lang="fr-FR" sz="1800" b="1" i="1" u="none" strike="noStrike">
                  <a:solidFill>
                    <a:srgbClr val="000000"/>
                  </a:solidFill>
                  <a:latin typeface="Calibri"/>
                  <a:ea typeface="Calibri"/>
                  <a:cs typeface="Calibri"/>
                  <a:sym typeface="Calibri"/>
                </a:rPr>
                <a:t>Chapitre 11.2</a:t>
              </a:r>
              <a:r>
                <a:rPr lang="fr-FR" sz="1800" b="1" u="none" strike="noStrike">
                  <a:solidFill>
                    <a:srgbClr val="000000"/>
                  </a:solidFill>
                  <a:latin typeface="Calibri"/>
                  <a:ea typeface="Calibri"/>
                  <a:cs typeface="Calibri"/>
                  <a:sym typeface="Calibri"/>
                </a:rPr>
                <a:t> </a:t>
              </a:r>
              <a:endParaRPr sz="18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br>
                <a:rPr lang="fr-FR" sz="1800">
                  <a:solidFill>
                    <a:schemeClr val="dk1"/>
                  </a:solidFill>
                  <a:latin typeface="Arial"/>
                  <a:ea typeface="Arial"/>
                  <a:cs typeface="Arial"/>
                  <a:sym typeface="Arial"/>
                </a:rPr>
              </a:br>
              <a:r>
                <a:rPr lang="fr-FR" sz="1800" b="1" u="none" strike="noStrike">
                  <a:solidFill>
                    <a:srgbClr val="000000"/>
                  </a:solidFill>
                  <a:latin typeface="Calibri"/>
                  <a:ea typeface="Calibri"/>
                  <a:cs typeface="Calibri"/>
                  <a:sym typeface="Calibri"/>
                </a:rPr>
                <a:t>Résumez la méthode et analysez les points suivants  :</a:t>
              </a:r>
              <a:br>
                <a:rPr lang="fr-FR" sz="1800">
                  <a:solidFill>
                    <a:schemeClr val="dk1"/>
                  </a:solidFill>
                  <a:latin typeface="Arial"/>
                  <a:ea typeface="Arial"/>
                  <a:cs typeface="Arial"/>
                  <a:sym typeface="Arial"/>
                </a:rPr>
              </a:br>
              <a:endParaRPr sz="1800" b="0" u="none" strike="noStrike">
                <a:solidFill>
                  <a:srgbClr val="000000"/>
                </a:solidFill>
                <a:latin typeface="Arial"/>
                <a:ea typeface="Arial"/>
                <a:cs typeface="Arial"/>
                <a:sym typeface="Arial"/>
              </a:endParaRPr>
            </a:p>
            <a:p>
              <a:pPr marL="285840" marR="0" lvl="2" indent="-285479" algn="l" rtl="0">
                <a:lnSpc>
                  <a:spcPct val="100000"/>
                </a:lnSpc>
                <a:spcBef>
                  <a:spcPts val="0"/>
                </a:spcBef>
                <a:spcAft>
                  <a:spcPts val="0"/>
                </a:spcAft>
                <a:buClr>
                  <a:srgbClr val="02628C"/>
                </a:buClr>
                <a:buSzPts val="810"/>
                <a:buFont typeface="Arial"/>
                <a:buChar char="•"/>
              </a:pPr>
              <a:r>
                <a:rPr lang="fr-FR" sz="1800" b="0" i="1" u="none" strike="noStrike" cap="none">
                  <a:solidFill>
                    <a:srgbClr val="000000"/>
                  </a:solidFill>
                  <a:latin typeface="Calibri"/>
                  <a:ea typeface="Calibri"/>
                  <a:cs typeface="Calibri"/>
                  <a:sym typeface="Calibri"/>
                </a:rPr>
                <a:t>Qui </a:t>
              </a:r>
              <a:r>
                <a:rPr lang="fr-FR" sz="1800" i="1">
                  <a:latin typeface="Calibri"/>
                  <a:ea typeface="Calibri"/>
                  <a:cs typeface="Calibri"/>
                  <a:sym typeface="Calibri"/>
                </a:rPr>
                <a:t>cette </a:t>
              </a:r>
              <a:r>
                <a:rPr lang="fr-FR" sz="1800" b="0" i="1" u="none" strike="noStrike" cap="none">
                  <a:solidFill>
                    <a:srgbClr val="000000"/>
                  </a:solidFill>
                  <a:latin typeface="Calibri"/>
                  <a:ea typeface="Calibri"/>
                  <a:cs typeface="Calibri"/>
                  <a:sym typeface="Calibri"/>
                </a:rPr>
                <a:t> méthode de </a:t>
              </a:r>
              <a:r>
                <a:rPr lang="fr-FR" sz="1800" i="1">
                  <a:latin typeface="Calibri"/>
                  <a:ea typeface="Calibri"/>
                  <a:cs typeface="Calibri"/>
                  <a:sym typeface="Calibri"/>
                </a:rPr>
                <a:t>recherche </a:t>
              </a:r>
              <a:r>
                <a:rPr lang="fr-FR" sz="1800" b="0" i="1" u="none" strike="noStrike" cap="none">
                  <a:solidFill>
                    <a:srgbClr val="000000"/>
                  </a:solidFill>
                  <a:latin typeface="Calibri"/>
                  <a:ea typeface="Calibri"/>
                  <a:cs typeface="Calibri"/>
                  <a:sym typeface="Calibri"/>
                </a:rPr>
                <a:t>inclut et exclut-?</a:t>
              </a:r>
              <a:br>
                <a:rPr lang="fr-FR" sz="1800" b="0" i="0" u="none" strike="noStrike" cap="none">
                  <a:solidFill>
                    <a:schemeClr val="dk1"/>
                  </a:solidFill>
                  <a:latin typeface="Arial"/>
                  <a:ea typeface="Arial"/>
                  <a:cs typeface="Arial"/>
                  <a:sym typeface="Arial"/>
                </a:rPr>
              </a:br>
              <a:r>
                <a:rPr lang="fr-FR" sz="1800" b="0" i="1" u="none" strike="noStrike" cap="none">
                  <a:solidFill>
                    <a:srgbClr val="000000"/>
                  </a:solidFill>
                  <a:latin typeface="Calibri"/>
                  <a:ea typeface="Calibri"/>
                  <a:cs typeface="Calibri"/>
                  <a:sym typeface="Calibri"/>
                </a:rPr>
                <a:t> </a:t>
              </a:r>
              <a:endParaRPr sz="1800" b="0" i="0" u="none" strike="noStrike" cap="none">
                <a:solidFill>
                  <a:srgbClr val="000000"/>
                </a:solidFill>
                <a:latin typeface="Arial"/>
                <a:ea typeface="Arial"/>
                <a:cs typeface="Arial"/>
                <a:sym typeface="Arial"/>
              </a:endParaRPr>
            </a:p>
            <a:p>
              <a:pPr marL="285840" marR="0" lvl="2" indent="-285479" algn="l" rtl="0">
                <a:lnSpc>
                  <a:spcPct val="100000"/>
                </a:lnSpc>
                <a:spcBef>
                  <a:spcPts val="0"/>
                </a:spcBef>
                <a:spcAft>
                  <a:spcPts val="0"/>
                </a:spcAft>
                <a:buClr>
                  <a:srgbClr val="02628C"/>
                </a:buClr>
                <a:buSzPts val="810"/>
                <a:buFont typeface="Arial"/>
                <a:buChar char="•"/>
              </a:pPr>
              <a:r>
                <a:rPr lang="fr-FR" sz="1800" i="1">
                  <a:latin typeface="Calibri"/>
                  <a:ea typeface="Calibri"/>
                  <a:cs typeface="Calibri"/>
                  <a:sym typeface="Calibri"/>
                </a:rPr>
                <a:t>Quel est le niveau de ressources nécessaires pour la mettre en oeuvre</a:t>
              </a:r>
              <a:r>
                <a:rPr lang="fr-FR" sz="1800" b="0" i="1" u="none" strike="noStrike" cap="none">
                  <a:solidFill>
                    <a:srgbClr val="000000"/>
                  </a:solidFill>
                  <a:latin typeface="Calibri"/>
                  <a:ea typeface="Calibri"/>
                  <a:cs typeface="Calibri"/>
                  <a:sym typeface="Calibri"/>
                </a:rPr>
                <a:t> ?</a:t>
              </a:r>
              <a:br>
                <a:rPr lang="fr-FR" sz="1800" b="0" i="0" u="none" strike="noStrike" cap="none">
                  <a:solidFill>
                    <a:schemeClr val="dk1"/>
                  </a:solidFill>
                  <a:latin typeface="Arial"/>
                  <a:ea typeface="Arial"/>
                  <a:cs typeface="Arial"/>
                  <a:sym typeface="Arial"/>
                </a:rPr>
              </a:br>
              <a:r>
                <a:rPr lang="fr-FR" sz="1800" b="0" i="1" u="none" strike="noStrike" cap="none">
                  <a:solidFill>
                    <a:srgbClr val="000000"/>
                  </a:solidFill>
                  <a:latin typeface="Calibri"/>
                  <a:ea typeface="Calibri"/>
                  <a:cs typeface="Calibri"/>
                  <a:sym typeface="Calibri"/>
                </a:rPr>
                <a:t> </a:t>
              </a:r>
              <a:endParaRPr sz="1800" b="0" i="0" u="none" strike="noStrike" cap="none">
                <a:solidFill>
                  <a:srgbClr val="000000"/>
                </a:solidFill>
                <a:latin typeface="Arial"/>
                <a:ea typeface="Arial"/>
                <a:cs typeface="Arial"/>
                <a:sym typeface="Arial"/>
              </a:endParaRPr>
            </a:p>
            <a:p>
              <a:pPr marL="285840" marR="0" lvl="2" indent="-285479" algn="l" rtl="0">
                <a:lnSpc>
                  <a:spcPct val="100000"/>
                </a:lnSpc>
                <a:spcBef>
                  <a:spcPts val="0"/>
                </a:spcBef>
                <a:spcAft>
                  <a:spcPts val="0"/>
                </a:spcAft>
                <a:buClr>
                  <a:srgbClr val="02628C"/>
                </a:buClr>
                <a:buSzPts val="810"/>
                <a:buFont typeface="Arial"/>
                <a:buChar char="•"/>
              </a:pPr>
              <a:r>
                <a:rPr lang="fr-FR" sz="1800" b="0" i="1" u="none" strike="noStrike" cap="none">
                  <a:solidFill>
                    <a:srgbClr val="000000"/>
                  </a:solidFill>
                  <a:latin typeface="Calibri"/>
                  <a:ea typeface="Calibri"/>
                  <a:cs typeface="Calibri"/>
                  <a:sym typeface="Calibri"/>
                </a:rPr>
                <a:t>Quels sont les risques </a:t>
              </a:r>
              <a:r>
                <a:rPr lang="fr-FR" sz="1800" i="1">
                  <a:latin typeface="Calibri"/>
                  <a:ea typeface="Calibri"/>
                  <a:cs typeface="Calibri"/>
                  <a:sym typeface="Calibri"/>
                </a:rPr>
                <a:t>en matière de </a:t>
              </a:r>
              <a:r>
                <a:rPr lang="fr-FR" sz="1800" b="0" i="1" u="none" strike="noStrike" cap="none">
                  <a:solidFill>
                    <a:srgbClr val="000000"/>
                  </a:solidFill>
                  <a:latin typeface="Calibri"/>
                  <a:ea typeface="Calibri"/>
                  <a:cs typeface="Calibri"/>
                  <a:sym typeface="Calibri"/>
                </a:rPr>
                <a:t>protection ?</a:t>
              </a:r>
              <a:br>
                <a:rPr lang="fr-FR" sz="1800" b="0" i="0" u="none" strike="noStrike" cap="none">
                  <a:solidFill>
                    <a:schemeClr val="dk1"/>
                  </a:solidFill>
                  <a:latin typeface="Arial"/>
                  <a:ea typeface="Arial"/>
                  <a:cs typeface="Arial"/>
                  <a:sym typeface="Arial"/>
                </a:rPr>
              </a:br>
              <a:r>
                <a:rPr lang="fr-FR" sz="1800" b="0" i="1" u="none" strike="noStrike" cap="none">
                  <a:solidFill>
                    <a:srgbClr val="000000"/>
                  </a:solidFill>
                  <a:latin typeface="Calibri"/>
                  <a:ea typeface="Calibri"/>
                  <a:cs typeface="Calibri"/>
                  <a:sym typeface="Calibri"/>
                </a:rPr>
                <a:t> </a:t>
              </a:r>
              <a:endParaRPr sz="1800" b="0" i="0" u="none" strike="noStrike" cap="none">
                <a:solidFill>
                  <a:srgbClr val="000000"/>
                </a:solidFill>
                <a:latin typeface="Arial"/>
                <a:ea typeface="Arial"/>
                <a:cs typeface="Arial"/>
                <a:sym typeface="Arial"/>
              </a:endParaRPr>
            </a:p>
            <a:p>
              <a:pPr marL="285840" marR="0" lvl="2" indent="-285479" algn="l" rtl="0">
                <a:lnSpc>
                  <a:spcPct val="100000"/>
                </a:lnSpc>
                <a:spcBef>
                  <a:spcPts val="0"/>
                </a:spcBef>
                <a:spcAft>
                  <a:spcPts val="0"/>
                </a:spcAft>
                <a:buClr>
                  <a:srgbClr val="02628C"/>
                </a:buClr>
                <a:buSzPts val="810"/>
                <a:buFont typeface="Arial"/>
                <a:buChar char="•"/>
              </a:pPr>
              <a:r>
                <a:rPr lang="fr-FR" sz="1800" i="1">
                  <a:latin typeface="Calibri"/>
                  <a:ea typeface="Calibri"/>
                  <a:cs typeface="Calibri"/>
                  <a:sym typeface="Calibri"/>
                </a:rPr>
                <a:t>Quels sont les avantages et </a:t>
              </a:r>
              <a:r>
                <a:rPr lang="fr-FR" sz="1800" b="0" i="1" u="none" strike="noStrike" cap="none">
                  <a:solidFill>
                    <a:srgbClr val="000000"/>
                  </a:solidFill>
                  <a:latin typeface="Calibri"/>
                  <a:ea typeface="Calibri"/>
                  <a:cs typeface="Calibri"/>
                  <a:sym typeface="Calibri"/>
                </a:rPr>
                <a:t>inconvénients ?</a:t>
              </a:r>
              <a:endParaRPr sz="18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br>
                <a:rPr lang="fr-FR" sz="1800">
                  <a:solidFill>
                    <a:schemeClr val="dk1"/>
                  </a:solidFill>
                  <a:latin typeface="Arial"/>
                  <a:ea typeface="Arial"/>
                  <a:cs typeface="Arial"/>
                  <a:sym typeface="Arial"/>
                </a:rPr>
              </a:br>
              <a:r>
                <a:rPr lang="fr-FR" sz="1800" b="1">
                  <a:latin typeface="Calibri"/>
                  <a:ea typeface="Calibri"/>
                  <a:cs typeface="Calibri"/>
                  <a:sym typeface="Calibri"/>
                </a:rPr>
                <a:t>Rédigez </a:t>
              </a:r>
              <a:r>
                <a:rPr lang="fr-FR" sz="1800" b="1" u="none" strike="noStrike">
                  <a:solidFill>
                    <a:srgbClr val="000000"/>
                  </a:solidFill>
                  <a:latin typeface="Calibri"/>
                  <a:ea typeface="Calibri"/>
                  <a:cs typeface="Calibri"/>
                  <a:sym typeface="Calibri"/>
                </a:rPr>
                <a:t>vos réponses sur le tableau à feuilles mobiles, affichez-les </a:t>
              </a:r>
              <a:r>
                <a:rPr lang="fr-FR" sz="1800" b="0" u="none" strike="noStrike">
                  <a:solidFill>
                    <a:srgbClr val="000000"/>
                  </a:solidFill>
                  <a:latin typeface="Calibri"/>
                  <a:ea typeface="Calibri"/>
                  <a:cs typeface="Calibri"/>
                  <a:sym typeface="Calibri"/>
                </a:rPr>
                <a:t>à la fin de la </a:t>
              </a:r>
              <a:r>
                <a:rPr lang="fr-FR" sz="1800">
                  <a:latin typeface="Calibri"/>
                  <a:ea typeface="Calibri"/>
                  <a:cs typeface="Calibri"/>
                  <a:sym typeface="Calibri"/>
                </a:rPr>
                <a:t>séance pour une exposition murale pendant </a:t>
              </a:r>
              <a:r>
                <a:rPr lang="fr-FR" sz="1800" b="0" u="none" strike="noStrike">
                  <a:solidFill>
                    <a:srgbClr val="000000"/>
                  </a:solidFill>
                  <a:latin typeface="Calibri"/>
                  <a:ea typeface="Calibri"/>
                  <a:cs typeface="Calibri"/>
                  <a:sym typeface="Calibri"/>
                </a:rPr>
                <a:t> la pause</a:t>
              </a:r>
              <a:endParaRPr sz="1800" b="0" u="none" strike="noStrike">
                <a:solidFill>
                  <a:srgbClr val="000000"/>
                </a:solidFill>
                <a:latin typeface="Arial"/>
                <a:ea typeface="Arial"/>
                <a:cs typeface="Arial"/>
                <a:sym typeface="Arial"/>
              </a:endParaRPr>
            </a:p>
          </p:txBody>
        </p:sp>
      </p:grpSp>
      <p:sp>
        <p:nvSpPr>
          <p:cNvPr id="47" name="Google Shape;47;p4"/>
          <p:cNvSpPr txBox="1">
            <a:spLocks noGrp="1"/>
          </p:cNvSpPr>
          <p:nvPr>
            <p:ph type="title" idx="4294967295"/>
          </p:nvPr>
        </p:nvSpPr>
        <p:spPr>
          <a:xfrm>
            <a:off x="655920" y="365040"/>
            <a:ext cx="10515240" cy="13251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fr-FR" sz="2800" b="1" i="0" u="none" strike="noStrike" cap="none">
                <a:solidFill>
                  <a:srgbClr val="000000"/>
                </a:solidFill>
                <a:latin typeface="Helvetica Neue"/>
                <a:ea typeface="Helvetica Neue"/>
                <a:cs typeface="Helvetica Neue"/>
                <a:sym typeface="Helvetica Neue"/>
              </a:rPr>
              <a:t> Méthodes Formelles de </a:t>
            </a:r>
            <a:r>
              <a:rPr lang="fr-FR" sz="2800" b="1">
                <a:solidFill>
                  <a:srgbClr val="000000"/>
                </a:solidFill>
                <a:latin typeface="Helvetica Neue"/>
                <a:ea typeface="Helvetica Neue"/>
                <a:cs typeface="Helvetica Neue"/>
                <a:sym typeface="Helvetica Neue"/>
              </a:rPr>
              <a:t>Recherche</a:t>
            </a:r>
            <a:br>
              <a:rPr lang="fr-FR" sz="2800" b="1" i="0" u="none" strike="noStrike" cap="none">
                <a:solidFill>
                  <a:schemeClr val="dk1"/>
                </a:solidFill>
                <a:latin typeface="Helvetica Neue"/>
                <a:ea typeface="Helvetica Neue"/>
                <a:cs typeface="Helvetica Neue"/>
                <a:sym typeface="Helvetica Neue"/>
              </a:rPr>
            </a:br>
            <a:endParaRPr sz="2800" b="1" i="0" u="none" strike="noStrike" cap="none">
              <a:solidFill>
                <a:srgbClr val="000000"/>
              </a:solidFill>
              <a:latin typeface="Helvetica Neue"/>
              <a:ea typeface="Helvetica Neue"/>
              <a:cs typeface="Helvetica Neue"/>
              <a:sym typeface="Helvetica Neue"/>
            </a:endParaRPr>
          </a:p>
        </p:txBody>
      </p:sp>
      <p:pic>
        <p:nvPicPr>
          <p:cNvPr id="48" name="Google Shape;48;p4"/>
          <p:cNvPicPr preferRelativeResize="0"/>
          <p:nvPr/>
        </p:nvPicPr>
        <p:blipFill rotWithShape="1">
          <a:blip r:embed="rId3">
            <a:alphaModFix/>
          </a:blip>
          <a:srcRect l="23958" t="62503" r="66152" b="21538"/>
          <a:stretch/>
        </p:blipFill>
        <p:spPr>
          <a:xfrm>
            <a:off x="7564320" y="2857680"/>
            <a:ext cx="4105080" cy="249228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Google Shape;53;p5"/>
          <p:cNvSpPr txBox="1">
            <a:spLocks noGrp="1"/>
          </p:cNvSpPr>
          <p:nvPr>
            <p:ph type="body" idx="4294967295"/>
          </p:nvPr>
        </p:nvSpPr>
        <p:spPr>
          <a:xfrm>
            <a:off x="655920" y="1690560"/>
            <a:ext cx="10819800" cy="4801680"/>
          </a:xfrm>
          <a:prstGeom prst="rect">
            <a:avLst/>
          </a:prstGeom>
          <a:noFill/>
          <a:ln>
            <a:noFill/>
          </a:ln>
        </p:spPr>
        <p:txBody>
          <a:bodyPr spcFirstLastPara="1" wrap="square" lIns="91425" tIns="45700" rIns="91425" bIns="45700" anchor="t" anchorCtr="0">
            <a:noAutofit/>
          </a:bodyPr>
          <a:lstStyle/>
          <a:p>
            <a:pPr marL="50760" marR="0" lvl="0" indent="0" algn="l" rtl="0">
              <a:lnSpc>
                <a:spcPct val="90000"/>
              </a:lnSpc>
              <a:spcBef>
                <a:spcPts val="0"/>
              </a:spcBef>
              <a:spcAft>
                <a:spcPts val="0"/>
              </a:spcAft>
              <a:buClr>
                <a:srgbClr val="000000"/>
              </a:buClr>
              <a:buSzPts val="1800"/>
              <a:buFont typeface="Arial"/>
              <a:buNone/>
            </a:pPr>
            <a:r>
              <a:rPr lang="fr-FR" sz="1800" b="1" i="0" u="none" strike="noStrike" cap="none">
                <a:solidFill>
                  <a:srgbClr val="000000"/>
                </a:solidFill>
                <a:latin typeface="Calibri"/>
                <a:ea typeface="Calibri"/>
                <a:cs typeface="Calibri"/>
                <a:sym typeface="Calibri"/>
              </a:rPr>
              <a:t>Votre groupe a soit l'</a:t>
            </a:r>
            <a:r>
              <a:rPr lang="fr-FR" sz="1800" b="0" i="1" u="none" strike="noStrike" cap="none">
                <a:solidFill>
                  <a:srgbClr val="000000"/>
                </a:solidFill>
                <a:latin typeface="Calibri"/>
                <a:ea typeface="Calibri"/>
                <a:cs typeface="Calibri"/>
                <a:sym typeface="Calibri"/>
              </a:rPr>
              <a:t>Activité 1 – Etude de Cas 1</a:t>
            </a:r>
            <a:r>
              <a:rPr lang="fr-FR" sz="1800" b="0" i="0" u="none" strike="noStrike" cap="none">
                <a:solidFill>
                  <a:srgbClr val="000000"/>
                </a:solidFill>
                <a:latin typeface="Calibri"/>
                <a:ea typeface="Calibri"/>
                <a:cs typeface="Calibri"/>
                <a:sym typeface="Calibri"/>
              </a:rPr>
              <a:t> soit </a:t>
            </a:r>
            <a:r>
              <a:rPr lang="fr-FR" sz="1800" b="0" i="1" u="none" strike="noStrike" cap="none">
                <a:solidFill>
                  <a:srgbClr val="000000"/>
                </a:solidFill>
                <a:latin typeface="Calibri"/>
                <a:ea typeface="Calibri"/>
                <a:cs typeface="Calibri"/>
                <a:sym typeface="Calibri"/>
              </a:rPr>
              <a:t>Activité 1 – Etude de Cas 2</a:t>
            </a:r>
            <a:r>
              <a:rPr lang="fr-FR" sz="1800" b="0" i="0" u="none" strike="noStrike" cap="none">
                <a:solidFill>
                  <a:srgbClr val="000000"/>
                </a:solidFill>
                <a:latin typeface="Calibri"/>
                <a:ea typeface="Calibri"/>
                <a:cs typeface="Calibri"/>
                <a:sym typeface="Calibri"/>
              </a:rPr>
              <a:t>. </a:t>
            </a:r>
            <a:endParaRPr sz="1800" b="0" i="0" u="none" strike="noStrike" cap="none">
              <a:solidFill>
                <a:srgbClr val="000000"/>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1800"/>
              <a:buFont typeface="Arial"/>
              <a:buNone/>
            </a:pPr>
            <a:br>
              <a:rPr lang="fr-FR" sz="1800" b="0" i="0" u="none" strike="noStrike" cap="none">
                <a:solidFill>
                  <a:schemeClr val="dk1"/>
                </a:solidFill>
                <a:latin typeface="Arial"/>
                <a:ea typeface="Arial"/>
                <a:cs typeface="Arial"/>
                <a:sym typeface="Arial"/>
              </a:rPr>
            </a:br>
            <a:r>
              <a:rPr lang="fr-FR" sz="1800" b="1" i="0" u="none" strike="noStrike" cap="none">
                <a:solidFill>
                  <a:srgbClr val="000000"/>
                </a:solidFill>
                <a:latin typeface="Calibri"/>
                <a:ea typeface="Calibri"/>
                <a:cs typeface="Calibri"/>
                <a:sym typeface="Calibri"/>
              </a:rPr>
              <a:t>En </a:t>
            </a:r>
            <a:r>
              <a:rPr lang="fr-FR" sz="1800" b="1">
                <a:solidFill>
                  <a:srgbClr val="000000"/>
                </a:solidFill>
                <a:latin typeface="Calibri"/>
                <a:ea typeface="Calibri"/>
                <a:cs typeface="Calibri"/>
                <a:sym typeface="Calibri"/>
              </a:rPr>
              <a:t>utilisant </a:t>
            </a:r>
            <a:r>
              <a:rPr lang="fr-FR" sz="1800" b="1" i="0" u="none" strike="noStrike" cap="none">
                <a:solidFill>
                  <a:srgbClr val="000000"/>
                </a:solidFill>
                <a:latin typeface="Calibri"/>
                <a:ea typeface="Calibri"/>
                <a:cs typeface="Calibri"/>
                <a:sym typeface="Calibri"/>
              </a:rPr>
              <a:t> votre </a:t>
            </a:r>
            <a:r>
              <a:rPr lang="fr-FR" sz="1800" b="1">
                <a:solidFill>
                  <a:srgbClr val="000000"/>
                </a:solidFill>
                <a:latin typeface="Calibri"/>
                <a:ea typeface="Calibri"/>
                <a:cs typeface="Calibri"/>
                <a:sym typeface="Calibri"/>
              </a:rPr>
              <a:t>Étude</a:t>
            </a:r>
            <a:r>
              <a:rPr lang="fr-FR" sz="1800" b="1" i="0" u="none" strike="noStrike" cap="none">
                <a:solidFill>
                  <a:srgbClr val="000000"/>
                </a:solidFill>
                <a:latin typeface="Calibri"/>
                <a:ea typeface="Calibri"/>
                <a:cs typeface="Calibri"/>
                <a:sym typeface="Calibri"/>
              </a:rPr>
              <a:t> de Cas, vous  devez répondre soit </a:t>
            </a:r>
            <a:r>
              <a:rPr lang="fr-FR" sz="1800" b="0" i="0" u="none" strike="noStrike" cap="none">
                <a:solidFill>
                  <a:srgbClr val="000000"/>
                </a:solidFill>
                <a:latin typeface="Calibri"/>
                <a:ea typeface="Calibri"/>
                <a:cs typeface="Calibri"/>
                <a:sym typeface="Calibri"/>
              </a:rPr>
              <a:t>aux questions 1 &amp; 2 soit 3 &amp; 4. </a:t>
            </a:r>
            <a:endParaRPr sz="1800" b="0" i="0" u="none" strike="noStrike" cap="none">
              <a:solidFill>
                <a:srgbClr val="000000"/>
              </a:solidFill>
              <a:latin typeface="Arial"/>
              <a:ea typeface="Arial"/>
              <a:cs typeface="Arial"/>
              <a:sym typeface="Arial"/>
            </a:endParaRPr>
          </a:p>
          <a:p>
            <a:pPr marL="50760" marR="0" lvl="0" indent="0" algn="l" rtl="0">
              <a:lnSpc>
                <a:spcPct val="90000"/>
              </a:lnSpc>
              <a:spcBef>
                <a:spcPts val="100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a:p>
            <a:pPr marL="50760" marR="0" lvl="0" indent="0" algn="l" rtl="0">
              <a:lnSpc>
                <a:spcPct val="90000"/>
              </a:lnSpc>
              <a:spcBef>
                <a:spcPts val="1000"/>
              </a:spcBef>
              <a:spcAft>
                <a:spcPts val="0"/>
              </a:spcAft>
              <a:buClr>
                <a:schemeClr val="dk1"/>
              </a:buClr>
              <a:buSzPts val="1800"/>
              <a:buFont typeface="Arial"/>
              <a:buNone/>
            </a:pPr>
            <a:endParaRPr sz="1800" b="0" i="0" u="none" strike="noStrike" cap="none">
              <a:solidFill>
                <a:srgbClr val="000000"/>
              </a:solidFill>
              <a:latin typeface="Arial"/>
              <a:ea typeface="Arial"/>
              <a:cs typeface="Arial"/>
              <a:sym typeface="Arial"/>
            </a:endParaRPr>
          </a:p>
          <a:p>
            <a:pPr marL="507959" marR="0" lvl="0" indent="0" algn="l" rtl="0">
              <a:lnSpc>
                <a:spcPct val="90000"/>
              </a:lnSpc>
              <a:spcBef>
                <a:spcPts val="1000"/>
              </a:spcBef>
              <a:spcAft>
                <a:spcPts val="0"/>
              </a:spcAft>
              <a:buClr>
                <a:srgbClr val="000000"/>
              </a:buClr>
              <a:buSzPts val="1400"/>
              <a:buFont typeface="Arial"/>
              <a:buNone/>
            </a:pPr>
            <a:r>
              <a:rPr lang="fr-FR" sz="1400" b="0" i="1" u="none" strike="noStrike" cap="none">
                <a:solidFill>
                  <a:srgbClr val="000000"/>
                </a:solidFill>
                <a:latin typeface="Calibri"/>
                <a:ea typeface="Calibri"/>
                <a:cs typeface="Calibri"/>
                <a:sym typeface="Calibri"/>
              </a:rPr>
              <a:t>1. Quelles </a:t>
            </a:r>
            <a:r>
              <a:rPr lang="fr-FR" sz="1400" i="1">
                <a:solidFill>
                  <a:srgbClr val="000000"/>
                </a:solidFill>
                <a:latin typeface="Calibri"/>
                <a:ea typeface="Calibri"/>
                <a:cs typeface="Calibri"/>
                <a:sym typeface="Calibri"/>
              </a:rPr>
              <a:t>étapes entre</a:t>
            </a:r>
            <a:r>
              <a:rPr lang="fr-FR" sz="1400" b="0" i="1" u="none" strike="noStrike" cap="none">
                <a:solidFill>
                  <a:srgbClr val="000000"/>
                </a:solidFill>
                <a:latin typeface="Calibri"/>
                <a:ea typeface="Calibri"/>
                <a:cs typeface="Calibri"/>
                <a:sym typeface="Calibri"/>
              </a:rPr>
              <a:t>prendriez-vous avant de commencer le </a:t>
            </a:r>
            <a:r>
              <a:rPr lang="fr-FR" sz="1400" i="1">
                <a:solidFill>
                  <a:srgbClr val="000000"/>
                </a:solidFill>
                <a:latin typeface="Calibri"/>
                <a:ea typeface="Calibri"/>
                <a:cs typeface="Calibri"/>
                <a:sym typeface="Calibri"/>
              </a:rPr>
              <a:t>recherche </a:t>
            </a:r>
            <a:r>
              <a:rPr lang="fr-FR" sz="1400" b="0" i="1" u="none" strike="noStrike" cap="none">
                <a:solidFill>
                  <a:srgbClr val="000000"/>
                </a:solidFill>
                <a:latin typeface="Calibri"/>
                <a:ea typeface="Calibri"/>
                <a:cs typeface="Calibri"/>
                <a:sym typeface="Calibri"/>
              </a:rPr>
              <a:t>afin d</a:t>
            </a:r>
            <a:r>
              <a:rPr lang="fr-FR" sz="1400" i="1">
                <a:solidFill>
                  <a:srgbClr val="000000"/>
                </a:solidFill>
                <a:latin typeface="Calibri"/>
                <a:ea typeface="Calibri"/>
                <a:cs typeface="Calibri"/>
                <a:sym typeface="Calibri"/>
              </a:rPr>
              <a:t>’assurer </a:t>
            </a:r>
            <a:r>
              <a:rPr lang="fr-FR" sz="1400" b="0" i="1" u="none" strike="noStrike" cap="none">
                <a:solidFill>
                  <a:srgbClr val="000000"/>
                </a:solidFill>
                <a:latin typeface="Calibri"/>
                <a:ea typeface="Calibri"/>
                <a:cs typeface="Calibri"/>
                <a:sym typeface="Calibri"/>
              </a:rPr>
              <a:t> de bonnes pratiques, de maximiser les chances d'obtenir un résultat positif et de minimiser tout risque supplémentaire pour l'enfant ?</a:t>
            </a:r>
            <a:endParaRPr sz="1400" b="0" i="0" u="none" strike="noStrike" cap="none">
              <a:solidFill>
                <a:srgbClr val="000000"/>
              </a:solidFill>
              <a:latin typeface="Arial"/>
              <a:ea typeface="Arial"/>
              <a:cs typeface="Arial"/>
              <a:sym typeface="Arial"/>
            </a:endParaRPr>
          </a:p>
          <a:p>
            <a:pPr marL="507959" marR="0" lvl="0" indent="0" algn="l" rtl="0">
              <a:lnSpc>
                <a:spcPct val="90000"/>
              </a:lnSpc>
              <a:spcBef>
                <a:spcPts val="1000"/>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a:p>
            <a:pPr marL="507959" marR="0" lvl="0" indent="0" algn="l" rtl="0">
              <a:lnSpc>
                <a:spcPct val="90000"/>
              </a:lnSpc>
              <a:spcBef>
                <a:spcPts val="1000"/>
              </a:spcBef>
              <a:spcAft>
                <a:spcPts val="0"/>
              </a:spcAft>
              <a:buClr>
                <a:srgbClr val="000000"/>
              </a:buClr>
              <a:buSzPts val="1400"/>
              <a:buFont typeface="Arial"/>
              <a:buNone/>
            </a:pPr>
            <a:r>
              <a:rPr lang="fr-FR" sz="1400" b="0" i="1" u="none" strike="noStrike" cap="none">
                <a:solidFill>
                  <a:srgbClr val="000000"/>
                </a:solidFill>
                <a:latin typeface="Calibri"/>
                <a:ea typeface="Calibri"/>
                <a:cs typeface="Calibri"/>
                <a:sym typeface="Calibri"/>
              </a:rPr>
              <a:t>2. Quelles méthodes de recherche familiale pensez-vous être appropriées et pourquoi ? Comment pourriez-vous </a:t>
            </a:r>
            <a:r>
              <a:rPr lang="fr-FR" sz="1400" i="1">
                <a:solidFill>
                  <a:srgbClr val="000000"/>
                </a:solidFill>
                <a:latin typeface="Calibri"/>
                <a:ea typeface="Calibri"/>
                <a:cs typeface="Calibri"/>
                <a:sym typeface="Calibri"/>
              </a:rPr>
              <a:t>minimiser</a:t>
            </a:r>
            <a:r>
              <a:rPr lang="fr-FR" sz="1400" b="0" i="1" u="none" strike="noStrike" cap="none">
                <a:solidFill>
                  <a:srgbClr val="000000"/>
                </a:solidFill>
                <a:latin typeface="Calibri"/>
                <a:ea typeface="Calibri"/>
                <a:cs typeface="Calibri"/>
                <a:sym typeface="Calibri"/>
              </a:rPr>
              <a:t> le risque  de tout autre préjudice tout au long du processus ?</a:t>
            </a:r>
            <a:endParaRPr sz="1400" b="0" i="0" u="none" strike="noStrike" cap="none">
              <a:solidFill>
                <a:srgbClr val="000000"/>
              </a:solidFill>
              <a:latin typeface="Arial"/>
              <a:ea typeface="Arial"/>
              <a:cs typeface="Arial"/>
              <a:sym typeface="Arial"/>
            </a:endParaRPr>
          </a:p>
          <a:p>
            <a:pPr marL="507959" marR="0" lvl="0" indent="0" algn="l" rtl="0">
              <a:lnSpc>
                <a:spcPct val="90000"/>
              </a:lnSpc>
              <a:spcBef>
                <a:spcPts val="1000"/>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a:p>
            <a:pPr marL="507959" marR="0" lvl="0" indent="0" algn="l" rtl="0">
              <a:lnSpc>
                <a:spcPct val="90000"/>
              </a:lnSpc>
              <a:spcBef>
                <a:spcPts val="1000"/>
              </a:spcBef>
              <a:spcAft>
                <a:spcPts val="0"/>
              </a:spcAft>
              <a:buClr>
                <a:srgbClr val="000000"/>
              </a:buClr>
              <a:buSzPts val="1400"/>
              <a:buFont typeface="Arial"/>
              <a:buNone/>
            </a:pPr>
            <a:r>
              <a:rPr lang="fr-FR" sz="1400" b="0" i="1" u="none" strike="noStrike" cap="none">
                <a:solidFill>
                  <a:srgbClr val="000000"/>
                </a:solidFill>
                <a:latin typeface="Calibri"/>
                <a:ea typeface="Calibri"/>
                <a:cs typeface="Calibri"/>
                <a:sym typeface="Calibri"/>
              </a:rPr>
              <a:t>3. Quelles informations supplémentaires seraient utiles et comment pourriez-vous les obtenir ? </a:t>
            </a:r>
            <a:r>
              <a:rPr lang="fr-FR" sz="1400" i="1">
                <a:solidFill>
                  <a:srgbClr val="000000"/>
                </a:solidFill>
                <a:latin typeface="Calibri"/>
                <a:ea typeface="Calibri"/>
                <a:cs typeface="Calibri"/>
                <a:sym typeface="Calibri"/>
              </a:rPr>
              <a:t>y a </a:t>
            </a:r>
            <a:r>
              <a:rPr lang="fr-FR" sz="1400" b="0" i="1" u="none" strike="noStrike" cap="none">
                <a:solidFill>
                  <a:srgbClr val="000000"/>
                </a:solidFill>
                <a:latin typeface="Calibri"/>
                <a:ea typeface="Calibri"/>
                <a:cs typeface="Calibri"/>
                <a:sym typeface="Calibri"/>
              </a:rPr>
              <a:t>-t-il des facteurs limitants et, si oui, que pourriez-vous faire </a:t>
            </a:r>
            <a:r>
              <a:rPr lang="fr-FR" sz="1400" i="1">
                <a:solidFill>
                  <a:srgbClr val="000000"/>
                </a:solidFill>
                <a:latin typeface="Calibri"/>
                <a:ea typeface="Calibri"/>
                <a:cs typeface="Calibri"/>
                <a:sym typeface="Calibri"/>
              </a:rPr>
              <a:t>pour y remédier</a:t>
            </a:r>
            <a:r>
              <a:rPr lang="fr-FR" sz="1400" b="0" i="1" u="none" strike="noStrike" cap="none">
                <a:solidFill>
                  <a:srgbClr val="000000"/>
                </a:solidFill>
                <a:latin typeface="Calibri"/>
                <a:ea typeface="Calibri"/>
                <a:cs typeface="Calibri"/>
                <a:sym typeface="Calibri"/>
              </a:rPr>
              <a:t> ?</a:t>
            </a:r>
            <a:endParaRPr sz="1400" b="0" i="0" u="none" strike="noStrike" cap="none">
              <a:solidFill>
                <a:srgbClr val="000000"/>
              </a:solidFill>
              <a:latin typeface="Arial"/>
              <a:ea typeface="Arial"/>
              <a:cs typeface="Arial"/>
              <a:sym typeface="Arial"/>
            </a:endParaRPr>
          </a:p>
          <a:p>
            <a:pPr marL="507959" marR="0" lvl="0" indent="0" algn="l" rtl="0">
              <a:lnSpc>
                <a:spcPct val="90000"/>
              </a:lnSpc>
              <a:spcBef>
                <a:spcPts val="1000"/>
              </a:spcBef>
              <a:spcAft>
                <a:spcPts val="0"/>
              </a:spcAft>
              <a:buClr>
                <a:schemeClr val="dk1"/>
              </a:buClr>
              <a:buSzPts val="1400"/>
              <a:buFont typeface="Arial"/>
              <a:buNone/>
            </a:pPr>
            <a:endParaRPr sz="1400" b="0" i="0" u="none" strike="noStrike" cap="none">
              <a:solidFill>
                <a:srgbClr val="000000"/>
              </a:solidFill>
              <a:latin typeface="Arial"/>
              <a:ea typeface="Arial"/>
              <a:cs typeface="Arial"/>
              <a:sym typeface="Arial"/>
            </a:endParaRPr>
          </a:p>
          <a:p>
            <a:pPr marL="507959" marR="0" lvl="0" indent="0" algn="l" rtl="0">
              <a:lnSpc>
                <a:spcPct val="90000"/>
              </a:lnSpc>
              <a:spcBef>
                <a:spcPts val="1000"/>
              </a:spcBef>
              <a:spcAft>
                <a:spcPts val="0"/>
              </a:spcAft>
              <a:buClr>
                <a:srgbClr val="000000"/>
              </a:buClr>
              <a:buSzPts val="1400"/>
              <a:buFont typeface="Arial"/>
              <a:buNone/>
            </a:pPr>
            <a:r>
              <a:rPr lang="fr-FR" sz="1400" b="0" i="1" u="none" strike="noStrike" cap="none">
                <a:solidFill>
                  <a:srgbClr val="000000"/>
                </a:solidFill>
                <a:latin typeface="Calibri"/>
                <a:ea typeface="Calibri"/>
                <a:cs typeface="Calibri"/>
                <a:sym typeface="Calibri"/>
              </a:rPr>
              <a:t>4. Quand faut-il interrompre la recherche et comment cette décision doit-elle être prise ?</a:t>
            </a:r>
            <a:endParaRPr sz="1400" b="0" i="0" u="none" strike="noStrike" cap="none">
              <a:solidFill>
                <a:srgbClr val="000000"/>
              </a:solidFill>
              <a:latin typeface="Arial"/>
              <a:ea typeface="Arial"/>
              <a:cs typeface="Arial"/>
              <a:sym typeface="Arial"/>
            </a:endParaRPr>
          </a:p>
          <a:p>
            <a:pPr marL="50760" marR="0" lvl="0" indent="0" algn="l" rtl="0">
              <a:lnSpc>
                <a:spcPct val="90000"/>
              </a:lnSpc>
              <a:spcBef>
                <a:spcPts val="1001"/>
              </a:spcBef>
              <a:spcAft>
                <a:spcPts val="0"/>
              </a:spcAft>
              <a:buClr>
                <a:schemeClr val="dk1"/>
              </a:buClr>
              <a:buSzPts val="1800"/>
              <a:buFont typeface="Arial"/>
              <a:buNone/>
            </a:pPr>
            <a:br>
              <a:rPr lang="fr-FR" sz="1800" b="0" i="0" u="none" strike="noStrike" cap="none">
                <a:solidFill>
                  <a:schemeClr val="dk1"/>
                </a:solidFill>
                <a:latin typeface="Arial"/>
                <a:ea typeface="Arial"/>
                <a:cs typeface="Arial"/>
                <a:sym typeface="Arial"/>
              </a:rPr>
            </a:br>
            <a:r>
              <a:rPr lang="fr-FR" sz="1800" b="1" i="0" u="none" strike="noStrike" cap="none">
                <a:solidFill>
                  <a:srgbClr val="000000"/>
                </a:solidFill>
                <a:latin typeface="Calibri"/>
                <a:ea typeface="Calibri"/>
                <a:cs typeface="Calibri"/>
                <a:sym typeface="Calibri"/>
              </a:rPr>
              <a:t>Prenez 10 minutes </a:t>
            </a:r>
            <a:r>
              <a:rPr lang="fr-FR" sz="1800" b="0" i="0" u="none" strike="noStrike" cap="none">
                <a:solidFill>
                  <a:srgbClr val="000000"/>
                </a:solidFill>
                <a:latin typeface="Calibri"/>
                <a:ea typeface="Calibri"/>
                <a:cs typeface="Calibri"/>
                <a:sym typeface="Calibri"/>
              </a:rPr>
              <a:t>et réunissez-vous en plénière pour présenter vos réponses.</a:t>
            </a:r>
            <a:endParaRPr sz="1800" b="0" i="0" u="none" strike="noStrike" cap="none">
              <a:solidFill>
                <a:srgbClr val="000000"/>
              </a:solidFill>
              <a:latin typeface="Arial"/>
              <a:ea typeface="Arial"/>
              <a:cs typeface="Arial"/>
              <a:sym typeface="Arial"/>
            </a:endParaRPr>
          </a:p>
        </p:txBody>
      </p:sp>
      <p:sp>
        <p:nvSpPr>
          <p:cNvPr id="54" name="Google Shape;54;p5"/>
          <p:cNvSpPr txBox="1">
            <a:spLocks noGrp="1"/>
          </p:cNvSpPr>
          <p:nvPr>
            <p:ph type="title" idx="4294967295"/>
          </p:nvPr>
        </p:nvSpPr>
        <p:spPr>
          <a:xfrm>
            <a:off x="655920" y="365040"/>
            <a:ext cx="10515240" cy="13251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fr-FR" sz="2800" b="1" i="0" u="none" strike="noStrike" cap="none">
                <a:solidFill>
                  <a:srgbClr val="000000"/>
                </a:solidFill>
                <a:latin typeface="Helvetica Neue"/>
                <a:ea typeface="Helvetica Neue"/>
                <a:cs typeface="Helvetica Neue"/>
                <a:sym typeface="Helvetica Neue"/>
              </a:rPr>
              <a:t>Activité 1 – Bonnes pratiques en utilisant </a:t>
            </a:r>
            <a:r>
              <a:rPr lang="fr-FR" sz="2800" b="1">
                <a:solidFill>
                  <a:srgbClr val="000000"/>
                </a:solidFill>
                <a:latin typeface="Helvetica Neue"/>
                <a:ea typeface="Helvetica Neue"/>
                <a:cs typeface="Helvetica Neue"/>
                <a:sym typeface="Helvetica Neue"/>
              </a:rPr>
              <a:t>l'Étude</a:t>
            </a:r>
            <a:r>
              <a:rPr lang="fr-FR" sz="2800" b="1" i="0" u="none" strike="noStrike" cap="none">
                <a:solidFill>
                  <a:srgbClr val="000000"/>
                </a:solidFill>
                <a:latin typeface="Helvetica Neue"/>
                <a:ea typeface="Helvetica Neue"/>
                <a:cs typeface="Helvetica Neue"/>
                <a:sym typeface="Helvetica Neue"/>
              </a:rPr>
              <a:t> de Cas</a:t>
            </a:r>
            <a:endParaRPr sz="2800" b="1" i="0" u="none" strike="noStrike" cap="none">
              <a:solidFill>
                <a:srgbClr val="000000"/>
              </a:solidFill>
              <a:latin typeface="Helvetica Neue"/>
              <a:ea typeface="Helvetica Neue"/>
              <a:cs typeface="Helvetica Neue"/>
              <a:sym typeface="Helvetica Neue"/>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6"/>
          <p:cNvSpPr txBox="1">
            <a:spLocks noGrp="1"/>
          </p:cNvSpPr>
          <p:nvPr>
            <p:ph type="body" idx="4294967295"/>
          </p:nvPr>
        </p:nvSpPr>
        <p:spPr>
          <a:xfrm>
            <a:off x="655920" y="1854360"/>
            <a:ext cx="10819800" cy="3728520"/>
          </a:xfrm>
          <a:prstGeom prst="rect">
            <a:avLst/>
          </a:prstGeom>
          <a:noFill/>
          <a:ln>
            <a:noFill/>
          </a:ln>
        </p:spPr>
        <p:txBody>
          <a:bodyPr spcFirstLastPara="1" wrap="square" lIns="91425" tIns="45700" rIns="91425" bIns="45700" anchor="t" anchorCtr="0">
            <a:noAutofit/>
          </a:bodyPr>
          <a:lstStyle/>
          <a:p>
            <a:pPr marL="228600" marR="0" lvl="0" indent="0" algn="l" rtl="0">
              <a:lnSpc>
                <a:spcPct val="140000"/>
              </a:lnSpc>
              <a:spcBef>
                <a:spcPts val="0"/>
              </a:spcBef>
              <a:spcAft>
                <a:spcPts val="0"/>
              </a:spcAft>
              <a:buClr>
                <a:srgbClr val="000000"/>
              </a:buClr>
              <a:buSzPts val="2380"/>
              <a:buFont typeface="Arial"/>
              <a:buNone/>
            </a:pPr>
            <a:r>
              <a:rPr lang="fr-FR" sz="2380" b="0" i="0" u="none" strike="noStrike" cap="none">
                <a:solidFill>
                  <a:srgbClr val="000000"/>
                </a:solidFill>
                <a:latin typeface="Calibri"/>
                <a:ea typeface="Calibri"/>
                <a:cs typeface="Calibri"/>
                <a:sym typeface="Calibri"/>
              </a:rPr>
              <a:t>Le CICR et les Sociétés Nationales du Croissant Rouge et de la croix Rouge ont </a:t>
            </a:r>
            <a:r>
              <a:rPr lang="fr-FR" sz="2380">
                <a:solidFill>
                  <a:srgbClr val="000000"/>
                </a:solidFill>
                <a:latin typeface="Calibri"/>
                <a:ea typeface="Calibri"/>
                <a:cs typeface="Calibri"/>
                <a:sym typeface="Calibri"/>
              </a:rPr>
              <a:t>le </a:t>
            </a:r>
            <a:r>
              <a:rPr lang="fr-FR" sz="2380" b="0" i="0" u="none" strike="noStrike" cap="none">
                <a:solidFill>
                  <a:srgbClr val="000000"/>
                </a:solidFill>
                <a:latin typeface="Calibri"/>
                <a:ea typeface="Calibri"/>
                <a:cs typeface="Calibri"/>
                <a:sym typeface="Calibri"/>
              </a:rPr>
              <a:t>mandat d</a:t>
            </a:r>
            <a:r>
              <a:rPr lang="fr-FR" sz="2380">
                <a:solidFill>
                  <a:srgbClr val="000000"/>
                </a:solidFill>
                <a:latin typeface="Calibri"/>
                <a:ea typeface="Calibri"/>
                <a:cs typeface="Calibri"/>
                <a:sym typeface="Calibri"/>
              </a:rPr>
              <a:t>’effectuer la recherche familiale à travers les transfrontières internationales</a:t>
            </a:r>
            <a:r>
              <a:rPr lang="fr-FR" sz="2380" b="0" i="0" u="none" strike="noStrike" cap="none">
                <a:solidFill>
                  <a:srgbClr val="000000"/>
                </a:solidFill>
                <a:latin typeface="Calibri"/>
                <a:ea typeface="Calibri"/>
                <a:cs typeface="Calibri"/>
                <a:sym typeface="Calibri"/>
              </a:rPr>
              <a:t>. Les agences non-gouvernementales et les autres acteurs de mise en œuvre </a:t>
            </a:r>
            <a:r>
              <a:rPr lang="fr-FR" sz="2380">
                <a:solidFill>
                  <a:srgbClr val="000000"/>
                </a:solidFill>
                <a:latin typeface="Calibri"/>
                <a:ea typeface="Calibri"/>
                <a:cs typeface="Calibri"/>
                <a:sym typeface="Calibri"/>
              </a:rPr>
              <a:t>doivent </a:t>
            </a:r>
            <a:r>
              <a:rPr lang="fr-FR" sz="2380" b="0" i="0" u="none" strike="noStrike" cap="none">
                <a:solidFill>
                  <a:srgbClr val="000000"/>
                </a:solidFill>
                <a:latin typeface="Calibri"/>
                <a:ea typeface="Calibri"/>
                <a:cs typeface="Calibri"/>
                <a:sym typeface="Calibri"/>
              </a:rPr>
              <a:t>donc coordonner tous les </a:t>
            </a:r>
            <a:r>
              <a:rPr lang="fr-FR" sz="2380">
                <a:solidFill>
                  <a:srgbClr val="000000"/>
                </a:solidFill>
                <a:latin typeface="Calibri"/>
                <a:ea typeface="Calibri"/>
                <a:cs typeface="Calibri"/>
                <a:sym typeface="Calibri"/>
              </a:rPr>
              <a:t>recherches </a:t>
            </a:r>
            <a:r>
              <a:rPr lang="fr-FR" sz="2380" b="0" i="0" u="none" strike="noStrike" cap="none">
                <a:solidFill>
                  <a:srgbClr val="000000"/>
                </a:solidFill>
                <a:latin typeface="Calibri"/>
                <a:ea typeface="Calibri"/>
                <a:cs typeface="Calibri"/>
                <a:sym typeface="Calibri"/>
              </a:rPr>
              <a:t>transfrontali</a:t>
            </a:r>
            <a:r>
              <a:rPr lang="fr-FR" sz="2380">
                <a:solidFill>
                  <a:srgbClr val="000000"/>
                </a:solidFill>
                <a:latin typeface="Calibri"/>
                <a:ea typeface="Calibri"/>
                <a:cs typeface="Calibri"/>
                <a:sym typeface="Calibri"/>
              </a:rPr>
              <a:t>ère</a:t>
            </a:r>
            <a:r>
              <a:rPr lang="fr-FR" sz="2380" b="0" i="0" u="none" strike="noStrike" cap="none">
                <a:solidFill>
                  <a:srgbClr val="000000"/>
                </a:solidFill>
                <a:latin typeface="Calibri"/>
                <a:ea typeface="Calibri"/>
                <a:cs typeface="Calibri"/>
                <a:sym typeface="Calibri"/>
              </a:rPr>
              <a:t>s avec ces organisations et travailler </a:t>
            </a:r>
            <a:r>
              <a:rPr lang="fr-FR" sz="2380">
                <a:solidFill>
                  <a:srgbClr val="000000"/>
                </a:solidFill>
                <a:latin typeface="Calibri"/>
                <a:ea typeface="Calibri"/>
                <a:cs typeface="Calibri"/>
                <a:sym typeface="Calibri"/>
              </a:rPr>
              <a:t>par l'intermédiaire du </a:t>
            </a:r>
            <a:r>
              <a:rPr lang="fr-FR" sz="2380" b="0" i="0" u="none" strike="noStrike" cap="none">
                <a:solidFill>
                  <a:srgbClr val="000000"/>
                </a:solidFill>
                <a:latin typeface="Calibri"/>
                <a:ea typeface="Calibri"/>
                <a:cs typeface="Calibri"/>
                <a:sym typeface="Calibri"/>
              </a:rPr>
              <a:t>HCR dans le cas des réfugiés..</a:t>
            </a:r>
            <a:endParaRPr sz="2380" b="0" i="0" u="none" strike="noStrike" cap="none">
              <a:solidFill>
                <a:srgbClr val="000000"/>
              </a:solidFill>
              <a:latin typeface="Arial"/>
              <a:ea typeface="Arial"/>
              <a:cs typeface="Arial"/>
              <a:sym typeface="Arial"/>
            </a:endParaRPr>
          </a:p>
          <a:p>
            <a:pPr marL="228600" marR="0" lvl="0" indent="0" algn="r" rtl="0">
              <a:lnSpc>
                <a:spcPct val="140000"/>
              </a:lnSpc>
              <a:spcBef>
                <a:spcPts val="1001"/>
              </a:spcBef>
              <a:spcAft>
                <a:spcPts val="0"/>
              </a:spcAft>
              <a:buClr>
                <a:srgbClr val="000000"/>
              </a:buClr>
              <a:buSzPts val="2380"/>
              <a:buFont typeface="Arial"/>
              <a:buNone/>
            </a:pPr>
            <a:r>
              <a:rPr lang="fr-FR" sz="2380" b="0" i="1" u="none" strike="noStrike" cap="none">
                <a:solidFill>
                  <a:srgbClr val="000000"/>
                </a:solidFill>
                <a:latin typeface="Calibri"/>
                <a:ea typeface="Calibri"/>
                <a:cs typeface="Calibri"/>
                <a:sym typeface="Calibri"/>
              </a:rPr>
              <a:t>(IAGP ENAS, 2004)</a:t>
            </a:r>
            <a:endParaRPr sz="2380" b="0" i="0" u="none" strike="noStrike" cap="none">
              <a:solidFill>
                <a:srgbClr val="000000"/>
              </a:solidFill>
              <a:latin typeface="Arial"/>
              <a:ea typeface="Arial"/>
              <a:cs typeface="Arial"/>
              <a:sym typeface="Arial"/>
            </a:endParaRPr>
          </a:p>
          <a:p>
            <a:pPr marL="228600" marR="0" lvl="0" indent="-77040" algn="l" rtl="0">
              <a:lnSpc>
                <a:spcPct val="80000"/>
              </a:lnSpc>
              <a:spcBef>
                <a:spcPts val="1001"/>
              </a:spcBef>
              <a:spcAft>
                <a:spcPts val="0"/>
              </a:spcAft>
              <a:buClr>
                <a:schemeClr val="dk1"/>
              </a:buClr>
              <a:buSzPts val="2380"/>
              <a:buFont typeface="Arial"/>
              <a:buNone/>
            </a:pPr>
            <a:endParaRPr sz="2380" b="0" i="0" u="none" strike="noStrike" cap="none">
              <a:solidFill>
                <a:srgbClr val="000000"/>
              </a:solidFill>
              <a:latin typeface="Arial"/>
              <a:ea typeface="Arial"/>
              <a:cs typeface="Arial"/>
              <a:sym typeface="Arial"/>
            </a:endParaRPr>
          </a:p>
        </p:txBody>
      </p:sp>
      <p:sp>
        <p:nvSpPr>
          <p:cNvPr id="60" name="Google Shape;60;p6"/>
          <p:cNvSpPr txBox="1">
            <a:spLocks noGrp="1"/>
          </p:cNvSpPr>
          <p:nvPr>
            <p:ph type="title" idx="4294967295"/>
          </p:nvPr>
        </p:nvSpPr>
        <p:spPr>
          <a:xfrm>
            <a:off x="655920" y="365040"/>
            <a:ext cx="10515240" cy="13251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fr-FR" sz="2800" b="1">
                <a:solidFill>
                  <a:srgbClr val="000000"/>
                </a:solidFill>
                <a:latin typeface="Helvetica Neue"/>
                <a:ea typeface="Helvetica Neue"/>
                <a:cs typeface="Helvetica Neue"/>
                <a:sym typeface="Helvetica Neue"/>
              </a:rPr>
              <a:t>Recherche </a:t>
            </a:r>
            <a:r>
              <a:rPr lang="fr-FR" sz="2800" b="1" i="0" u="none" strike="noStrike" cap="none">
                <a:solidFill>
                  <a:srgbClr val="000000"/>
                </a:solidFill>
                <a:latin typeface="Helvetica Neue"/>
                <a:ea typeface="Helvetica Neue"/>
                <a:cs typeface="Helvetica Neue"/>
                <a:sym typeface="Helvetica Neue"/>
              </a:rPr>
              <a:t>Transfrontali</a:t>
            </a:r>
            <a:r>
              <a:rPr lang="fr-FR" sz="2800" b="1">
                <a:solidFill>
                  <a:srgbClr val="000000"/>
                </a:solidFill>
                <a:latin typeface="Helvetica Neue"/>
                <a:ea typeface="Helvetica Neue"/>
                <a:cs typeface="Helvetica Neue"/>
                <a:sym typeface="Helvetica Neue"/>
              </a:rPr>
              <a:t>ère</a:t>
            </a:r>
            <a:endParaRPr sz="2800" b="1" i="0" u="none" strike="noStrike" cap="none">
              <a:solidFill>
                <a:srgbClr val="000000"/>
              </a:solidFill>
              <a:latin typeface="Helvetica Neue"/>
              <a:ea typeface="Helvetica Neue"/>
              <a:cs typeface="Helvetica Neue"/>
              <a:sym typeface="Helvetica Neue"/>
            </a:endParaRPr>
          </a:p>
        </p:txBody>
      </p:sp>
      <p:pic>
        <p:nvPicPr>
          <p:cNvPr id="61" name="Google Shape;61;p6"/>
          <p:cNvPicPr preferRelativeResize="0"/>
          <p:nvPr/>
        </p:nvPicPr>
        <p:blipFill rotWithShape="1">
          <a:blip r:embed="rId3">
            <a:alphaModFix/>
          </a:blip>
          <a:srcRect/>
          <a:stretch/>
        </p:blipFill>
        <p:spPr>
          <a:xfrm>
            <a:off x="655920" y="5141520"/>
            <a:ext cx="2421000" cy="1716120"/>
          </a:xfrm>
          <a:prstGeom prst="rect">
            <a:avLst/>
          </a:prstGeom>
          <a:noFill/>
          <a:ln>
            <a:noFill/>
          </a:ln>
        </p:spPr>
      </p:pic>
      <p:pic>
        <p:nvPicPr>
          <p:cNvPr id="62" name="Google Shape;62;p6"/>
          <p:cNvPicPr preferRelativeResize="0"/>
          <p:nvPr/>
        </p:nvPicPr>
        <p:blipFill rotWithShape="1">
          <a:blip r:embed="rId4">
            <a:alphaModFix/>
          </a:blip>
          <a:srcRect/>
          <a:stretch/>
        </p:blipFill>
        <p:spPr>
          <a:xfrm>
            <a:off x="9042480" y="5141520"/>
            <a:ext cx="2433240" cy="1631880"/>
          </a:xfrm>
          <a:prstGeom prst="rect">
            <a:avLst/>
          </a:prstGeom>
          <a:noFill/>
          <a:ln>
            <a:noFill/>
          </a:ln>
        </p:spPr>
      </p:pic>
      <p:cxnSp>
        <p:nvCxnSpPr>
          <p:cNvPr id="63" name="Google Shape;63;p6"/>
          <p:cNvCxnSpPr/>
          <p:nvPr/>
        </p:nvCxnSpPr>
        <p:spPr>
          <a:xfrm rot="10800000" flipH="1">
            <a:off x="3199680" y="4085220"/>
            <a:ext cx="4501200" cy="2688900"/>
          </a:xfrm>
          <a:prstGeom prst="bentConnector3">
            <a:avLst>
              <a:gd name="adj1" fmla="val 49999"/>
            </a:avLst>
          </a:prstGeom>
          <a:noFill/>
          <a:ln w="28425" cap="flat" cmpd="sng">
            <a:solidFill>
              <a:srgbClr val="71345C"/>
            </a:solidFill>
            <a:prstDash val="solid"/>
            <a:miter lim="8000"/>
            <a:headEnd type="none" w="sm" len="sm"/>
            <a:tailEnd type="stealth" w="med" len="med"/>
          </a:ln>
        </p:spPr>
      </p:cxnSp>
      <p:cxnSp>
        <p:nvCxnSpPr>
          <p:cNvPr id="64" name="Google Shape;64;p6"/>
          <p:cNvCxnSpPr/>
          <p:nvPr/>
        </p:nvCxnSpPr>
        <p:spPr>
          <a:xfrm rot="10800000">
            <a:off x="3283500" y="5842560"/>
            <a:ext cx="5662500" cy="844800"/>
          </a:xfrm>
          <a:prstGeom prst="bentConnector3">
            <a:avLst>
              <a:gd name="adj1" fmla="val 49999"/>
            </a:avLst>
          </a:prstGeom>
          <a:noFill/>
          <a:ln w="28425" cap="flat" cmpd="sng">
            <a:solidFill>
              <a:srgbClr val="44752D"/>
            </a:solidFill>
            <a:prstDash val="solid"/>
            <a:miter lim="8000"/>
            <a:headEnd type="none" w="sm" len="sm"/>
            <a:tailEnd type="stealth"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7"/>
          <p:cNvSpPr txBox="1">
            <a:spLocks noGrp="1"/>
          </p:cNvSpPr>
          <p:nvPr>
            <p:ph type="title" idx="4294967295"/>
          </p:nvPr>
        </p:nvSpPr>
        <p:spPr>
          <a:xfrm>
            <a:off x="595800" y="365040"/>
            <a:ext cx="10774800" cy="132516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rgbClr val="000000"/>
              </a:buClr>
              <a:buSzPts val="1400"/>
              <a:buFont typeface="Arial"/>
              <a:buNone/>
            </a:pPr>
            <a:r>
              <a:rPr lang="fr-FR" sz="2800" b="1" i="0" u="none" strike="noStrike" cap="none">
                <a:solidFill>
                  <a:srgbClr val="000000"/>
                </a:solidFill>
                <a:latin typeface="Helvetica Neue"/>
                <a:ea typeface="Helvetica Neue"/>
                <a:cs typeface="Helvetica Neue"/>
                <a:sym typeface="Helvetica Neue"/>
              </a:rPr>
              <a:t>Activité 2 – Composantes d</a:t>
            </a:r>
            <a:r>
              <a:rPr lang="fr-FR" sz="2800" b="1">
                <a:solidFill>
                  <a:srgbClr val="000000"/>
                </a:solidFill>
                <a:latin typeface="Helvetica Neue"/>
                <a:ea typeface="Helvetica Neue"/>
                <a:cs typeface="Helvetica Neue"/>
                <a:sym typeface="Helvetica Neue"/>
              </a:rPr>
              <a:t>e la Recherche </a:t>
            </a:r>
            <a:r>
              <a:rPr lang="fr-FR" sz="2800" b="1" i="0" u="none" strike="noStrike" cap="none">
                <a:solidFill>
                  <a:srgbClr val="000000"/>
                </a:solidFill>
                <a:latin typeface="Helvetica Neue"/>
                <a:ea typeface="Helvetica Neue"/>
                <a:cs typeface="Helvetica Neue"/>
                <a:sym typeface="Helvetica Neue"/>
              </a:rPr>
              <a:t>Transfrontali</a:t>
            </a:r>
            <a:r>
              <a:rPr lang="fr-FR" sz="2800" b="1">
                <a:solidFill>
                  <a:srgbClr val="000000"/>
                </a:solidFill>
                <a:latin typeface="Helvetica Neue"/>
                <a:ea typeface="Helvetica Neue"/>
                <a:cs typeface="Helvetica Neue"/>
                <a:sym typeface="Helvetica Neue"/>
              </a:rPr>
              <a:t>ère</a:t>
            </a:r>
            <a:r>
              <a:rPr lang="fr-FR" sz="2800" b="1" i="0" u="none" strike="noStrike" cap="none">
                <a:solidFill>
                  <a:srgbClr val="000000"/>
                </a:solidFill>
                <a:latin typeface="Helvetica Neue"/>
                <a:ea typeface="Helvetica Neue"/>
                <a:cs typeface="Helvetica Neue"/>
                <a:sym typeface="Helvetica Neue"/>
              </a:rPr>
              <a:t> </a:t>
            </a:r>
            <a:endParaRPr sz="2800" b="1" i="0" u="none" strike="noStrike" cap="none">
              <a:solidFill>
                <a:srgbClr val="000000"/>
              </a:solidFill>
              <a:latin typeface="Helvetica Neue"/>
              <a:ea typeface="Helvetica Neue"/>
              <a:cs typeface="Helvetica Neue"/>
              <a:sym typeface="Helvetica Neue"/>
            </a:endParaRPr>
          </a:p>
        </p:txBody>
      </p:sp>
      <p:grpSp>
        <p:nvGrpSpPr>
          <p:cNvPr id="70" name="Google Shape;70;p7"/>
          <p:cNvGrpSpPr/>
          <p:nvPr/>
        </p:nvGrpSpPr>
        <p:grpSpPr>
          <a:xfrm>
            <a:off x="595440" y="1875240"/>
            <a:ext cx="10999800" cy="4617360"/>
            <a:chOff x="595440" y="1875240"/>
            <a:chExt cx="10999800" cy="4617360"/>
          </a:xfrm>
        </p:grpSpPr>
        <p:sp>
          <p:nvSpPr>
            <p:cNvPr id="71" name="Google Shape;71;p7"/>
            <p:cNvSpPr/>
            <p:nvPr/>
          </p:nvSpPr>
          <p:spPr>
            <a:xfrm>
              <a:off x="595440" y="1875240"/>
              <a:ext cx="10999800" cy="4617360"/>
            </a:xfrm>
            <a:prstGeom prst="rect">
              <a:avLst/>
            </a:prstGeom>
            <a:noFill/>
            <a:ln>
              <a:noFill/>
            </a:ln>
          </p:spPr>
          <p:txBody>
            <a:bodyPr spcFirstLastPara="1" wrap="square" lIns="91425" tIns="45700" rIns="91425" bIns="45700" anchor="t" anchorCtr="1">
              <a:noAutofit/>
            </a:bodyPr>
            <a:lstStyle/>
            <a:p>
              <a:pPr marL="0" marR="0" lvl="0" indent="0" algn="l" rtl="0">
                <a:spcBef>
                  <a:spcPts val="0"/>
                </a:spcBef>
                <a:spcAft>
                  <a:spcPts val="0"/>
                </a:spcAft>
                <a:buNone/>
              </a:pPr>
              <a:endParaRPr sz="1800" b="0" u="none" strike="noStrike">
                <a:solidFill>
                  <a:srgbClr val="000000"/>
                </a:solidFill>
                <a:latin typeface="Arial"/>
                <a:ea typeface="Arial"/>
                <a:cs typeface="Arial"/>
                <a:sym typeface="Arial"/>
              </a:endParaRPr>
            </a:p>
          </p:txBody>
        </p:sp>
        <p:sp>
          <p:nvSpPr>
            <p:cNvPr id="72" name="Google Shape;72;p7"/>
            <p:cNvSpPr txBox="1"/>
            <p:nvPr/>
          </p:nvSpPr>
          <p:spPr>
            <a:xfrm>
              <a:off x="595440" y="1875240"/>
              <a:ext cx="10999800" cy="461736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fr-FR" sz="3300" b="1" u="none" strike="noStrike">
                  <a:solidFill>
                    <a:srgbClr val="000000"/>
                  </a:solidFill>
                  <a:latin typeface="Calibri"/>
                  <a:ea typeface="Calibri"/>
                  <a:cs typeface="Calibri"/>
                  <a:sym typeface="Calibri"/>
                </a:rPr>
                <a:t>Utilisez les cartes </a:t>
              </a:r>
              <a:r>
                <a:rPr lang="fr-FR" sz="3300" b="0" u="none" strike="noStrike">
                  <a:solidFill>
                    <a:srgbClr val="000000"/>
                  </a:solidFill>
                  <a:latin typeface="Calibri"/>
                  <a:ea typeface="Calibri"/>
                  <a:cs typeface="Calibri"/>
                  <a:sym typeface="Calibri"/>
                </a:rPr>
                <a:t>qui vous ont été remises pour faire correspondre les composantes du programme de </a:t>
              </a:r>
              <a:r>
                <a:rPr lang="fr-FR" sz="3300">
                  <a:latin typeface="Calibri"/>
                  <a:ea typeface="Calibri"/>
                  <a:cs typeface="Calibri"/>
                  <a:sym typeface="Calibri"/>
                </a:rPr>
                <a:t>recherche </a:t>
              </a:r>
              <a:r>
                <a:rPr lang="fr-FR" sz="3300" b="0" u="none" strike="noStrike">
                  <a:solidFill>
                    <a:srgbClr val="000000"/>
                  </a:solidFill>
                  <a:latin typeface="Calibri"/>
                  <a:ea typeface="Calibri"/>
                  <a:cs typeface="Calibri"/>
                  <a:sym typeface="Calibri"/>
                </a:rPr>
                <a:t>transfrontali</a:t>
              </a:r>
              <a:r>
                <a:rPr lang="fr-FR" sz="3300">
                  <a:latin typeface="Calibri"/>
                  <a:ea typeface="Calibri"/>
                  <a:cs typeface="Calibri"/>
                  <a:sym typeface="Calibri"/>
                </a:rPr>
                <a:t>ère</a:t>
              </a:r>
              <a:r>
                <a:rPr lang="fr-FR" sz="3300" b="0" u="none" strike="noStrike">
                  <a:solidFill>
                    <a:srgbClr val="000000"/>
                  </a:solidFill>
                  <a:latin typeface="Calibri"/>
                  <a:ea typeface="Calibri"/>
                  <a:cs typeface="Calibri"/>
                  <a:sym typeface="Calibri"/>
                </a:rPr>
                <a:t> avec les indicateurs/activités </a:t>
              </a:r>
              <a:r>
                <a:rPr lang="fr-FR" sz="3300">
                  <a:latin typeface="Calibri"/>
                  <a:ea typeface="Calibri"/>
                  <a:cs typeface="Calibri"/>
                  <a:sym typeface="Calibri"/>
                </a:rPr>
                <a:t>correspondantes</a:t>
              </a:r>
              <a:r>
                <a:rPr lang="fr-FR" sz="3300" b="0" u="none" strike="noStrike">
                  <a:solidFill>
                    <a:srgbClr val="000000"/>
                  </a:solidFill>
                  <a:latin typeface="Calibri"/>
                  <a:ea typeface="Calibri"/>
                  <a:cs typeface="Calibri"/>
                  <a:sym typeface="Calibri"/>
                </a:rPr>
                <a:t>.</a:t>
              </a:r>
              <a:endParaRPr sz="33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3300" b="0" u="none" strike="noStrik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FR" sz="3300" b="1" u="none" strike="noStrike">
                  <a:solidFill>
                    <a:srgbClr val="000000"/>
                  </a:solidFill>
                  <a:latin typeface="Calibri"/>
                  <a:ea typeface="Calibri"/>
                  <a:cs typeface="Calibri"/>
                  <a:sym typeface="Calibri"/>
                </a:rPr>
                <a:t>10 mins  </a:t>
              </a:r>
              <a:br>
                <a:rPr lang="fr-FR" sz="2400">
                  <a:solidFill>
                    <a:schemeClr val="dk1"/>
                  </a:solidFill>
                  <a:latin typeface="Arial"/>
                  <a:ea typeface="Arial"/>
                  <a:cs typeface="Arial"/>
                  <a:sym typeface="Arial"/>
                </a:rPr>
              </a:br>
              <a:endParaRPr sz="3300" b="0" u="none" strike="noStrike">
                <a:solidFill>
                  <a:srgbClr val="000000"/>
                </a:solidFill>
                <a:latin typeface="Arial"/>
                <a:ea typeface="Arial"/>
                <a:cs typeface="Arial"/>
                <a:sym typeface="Arial"/>
              </a:endParaRPr>
            </a:p>
          </p:txBody>
        </p:sp>
      </p:grpSp>
    </p:spTree>
  </p:cSld>
  <p:clrMapOvr>
    <a:masterClrMapping/>
  </p:clrMapOvr>
</p:sld>
</file>

<file path=ppt/theme/theme1.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860</Words>
  <Application>Microsoft Macintosh PowerPoint</Application>
  <PresentationFormat>Widescreen</PresentationFormat>
  <Paragraphs>50</Paragraphs>
  <Slides>7</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Calibri</vt:lpstr>
      <vt:lpstr>Helvetica Neue</vt:lpstr>
      <vt:lpstr>Noto Sans Symbols</vt:lpstr>
      <vt:lpstr>Times New Roman</vt:lpstr>
      <vt:lpstr>Office</vt:lpstr>
      <vt:lpstr>Office</vt:lpstr>
      <vt:lpstr>PowerPoint Presentation</vt:lpstr>
      <vt:lpstr>Définition de la Recherche Familliale ? </vt:lpstr>
      <vt:lpstr>Recherche Spontanée </vt:lpstr>
      <vt:lpstr> Méthodes Formelles de Recherche </vt:lpstr>
      <vt:lpstr>Activité 1 – Bonnes pratiques en utilisant l'Étude de Cas</vt:lpstr>
      <vt:lpstr>Recherche Transfrontalière</vt:lpstr>
      <vt:lpstr>Activité 2 – Composantes de la Recherche Transfrontalière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Elena</dc:creator>
  <cp:lastModifiedBy>Kyra Loat</cp:lastModifiedBy>
  <cp:revision>1</cp:revision>
  <dcterms:modified xsi:type="dcterms:W3CDTF">2026-01-14T18:55:33Z</dcterms:modified>
</cp:coreProperties>
</file>